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embeddings/oleObject1.bin" ContentType="application/vnd.openxmlformats-officedocument.oleObject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7.xml" ContentType="application/vnd.openxmlformats-officedocument.presentationml.tags+xml"/>
  <Override PartName="/ppt/embeddings/oleObject4.bin" ContentType="application/vnd.openxmlformats-officedocument.oleObject"/>
  <Override PartName="/ppt/tags/tag8.xml" ContentType="application/vnd.openxmlformats-officedocument.presentationml.tags+xml"/>
  <Override PartName="/ppt/embeddings/oleObject5.bin" ContentType="application/vnd.openxmlformats-officedocument.oleObject"/>
  <Override PartName="/ppt/tags/tag9.xml" ContentType="application/vnd.openxmlformats-officedocument.presentationml.tags+xml"/>
  <Override PartName="/ppt/embeddings/oleObject6.bin" ContentType="application/vnd.openxmlformats-officedocument.oleObject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embeddings/oleObject7.bin" ContentType="application/vnd.openxmlformats-officedocument.oleObject"/>
  <Override PartName="/ppt/tags/tag12.xml" ContentType="application/vnd.openxmlformats-officedocument.presentationml.tags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94" r:id="rId4"/>
    <p:sldId id="304" r:id="rId5"/>
    <p:sldId id="293" r:id="rId6"/>
    <p:sldId id="260" r:id="rId7"/>
    <p:sldId id="298" r:id="rId8"/>
    <p:sldId id="261" r:id="rId9"/>
    <p:sldId id="274" r:id="rId10"/>
    <p:sldId id="311" r:id="rId11"/>
    <p:sldId id="295" r:id="rId12"/>
    <p:sldId id="269" r:id="rId13"/>
    <p:sldId id="299" r:id="rId14"/>
    <p:sldId id="300" r:id="rId15"/>
    <p:sldId id="312" r:id="rId16"/>
    <p:sldId id="301" r:id="rId17"/>
    <p:sldId id="258" r:id="rId18"/>
    <p:sldId id="297" r:id="rId19"/>
    <p:sldId id="306" r:id="rId20"/>
    <p:sldId id="310" r:id="rId21"/>
    <p:sldId id="302" r:id="rId22"/>
    <p:sldId id="307" r:id="rId23"/>
    <p:sldId id="308" r:id="rId24"/>
    <p:sldId id="30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Elmor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24C6D-DEA8-0846-8283-442D06E98634}" type="datetimeFigureOut">
              <a:rPr lang="en-US" smtClean="0"/>
              <a:t>4/3/14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7876A-1C52-5941-AE3F-14CDA899C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0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B18CA-53D9-784B-8830-48659A2D97D2}" type="datetimeFigureOut">
              <a:rPr lang="en-US" smtClean="0"/>
              <a:t>4/3/14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7814B-FB52-7845-A40B-AAA55378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56ABA-CD20-9C4D-B17B-64F3879429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2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Polarimetric Techniques &amp;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SPW 7 Kunming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4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SPW 7 Kunming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Polarimetric Techniques &amp;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3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Polarimetric Techniques &amp;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3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SPW 7 Kunming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SPW 7 Kunming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2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SPW 7 Kunming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SPW 7 Kunming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2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SPW 7 Kunming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0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SPW 7 Kunming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0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Polarimetric Techniques &amp;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2CB5-F651-1A4A-BDE6-CD4283C6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2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6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6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5.emf"/><Relationship Id="rId6" Type="http://schemas.openxmlformats.org/officeDocument/2006/relationships/image" Target="../media/image17.emf"/><Relationship Id="rId1" Type="http://schemas.openxmlformats.org/officeDocument/2006/relationships/vmlDrawing" Target="../drawings/vmlDrawing9.vml"/><Relationship Id="rId2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585"/>
            <a:ext cx="7772400" cy="2103865"/>
          </a:xfrm>
        </p:spPr>
        <p:txBody>
          <a:bodyPr>
            <a:normAutofit/>
          </a:bodyPr>
          <a:lstStyle/>
          <a:p>
            <a:r>
              <a:rPr lang="en-US" dirty="0" smtClean="0"/>
              <a:t>Polarization Calibration of the Daniel K Inouye </a:t>
            </a:r>
            <a:r>
              <a:rPr lang="en-US" dirty="0"/>
              <a:t>Solar </a:t>
            </a:r>
            <a:r>
              <a:rPr lang="en-US" dirty="0" smtClean="0"/>
              <a:t>Telescope (DKIST)</a:t>
            </a:r>
            <a:br>
              <a:rPr lang="en-US" dirty="0" smtClean="0"/>
            </a:br>
            <a:r>
              <a:rPr lang="en-US" sz="2400" dirty="0" smtClean="0"/>
              <a:t>formerly Advanced Technology Solar Telescope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David Elmore</a:t>
            </a:r>
          </a:p>
          <a:p>
            <a:r>
              <a:rPr lang="en-US" dirty="0" smtClean="0"/>
              <a:t>Instrument Scientist </a:t>
            </a:r>
          </a:p>
          <a:p>
            <a:r>
              <a:rPr lang="en-US" dirty="0" smtClean="0"/>
              <a:t>National Solar Observatory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Boulder, CO USA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826845"/>
            <a:ext cx="67985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rPr>
              <a:t>1 Association </a:t>
            </a: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rPr>
              <a:t>of Universities for Research in Astronomy funded by the National Science Foundation.</a:t>
            </a:r>
          </a:p>
        </p:txBody>
      </p:sp>
    </p:spTree>
    <p:extLst>
      <p:ext uri="{BB962C8B-B14F-4D97-AF65-F5344CB8AC3E}">
        <p14:creationId xmlns:p14="http://schemas.microsoft.com/office/powerpoint/2010/main" val="41676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"/>
    </mc:Choice>
    <mc:Fallback xmlns="">
      <p:transition xmlns:p14="http://schemas.microsoft.com/office/powerpoint/2010/main" spd="slow" advTm="22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0041"/>
              </p:ext>
            </p:extLst>
          </p:nvPr>
        </p:nvGraphicFramePr>
        <p:xfrm>
          <a:off x="136525" y="221466"/>
          <a:ext cx="85502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Equation" r:id="rId4" imgW="4610100" imgH="228600" progId="Equation.3">
                  <p:embed/>
                </p:oleObj>
              </mc:Choice>
              <mc:Fallback>
                <p:oleObj name="Equation" r:id="rId4" imgW="461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25" y="221466"/>
                        <a:ext cx="8550275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881" y="673968"/>
            <a:ext cx="5778500" cy="46482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462162" y="501558"/>
            <a:ext cx="1091038" cy="3499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72717" y="587091"/>
            <a:ext cx="202234" cy="1912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8149" y="5520489"/>
            <a:ext cx="767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Solid = Azimuth		Dotted = Elevation			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Winter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Spring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Summer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023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52"/>
    </mc:Choice>
    <mc:Fallback xmlns="">
      <p:transition xmlns:p14="http://schemas.microsoft.com/office/powerpoint/2010/main" spd="slow" advTm="344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03"/>
            <a:ext cx="8229600" cy="810107"/>
          </a:xfrm>
        </p:spPr>
        <p:txBody>
          <a:bodyPr/>
          <a:lstStyle/>
          <a:p>
            <a:r>
              <a:rPr lang="en-US" dirty="0" smtClean="0"/>
              <a:t>Modulation Matrix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5520" y="2731877"/>
            <a:ext cx="8378582" cy="17724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Modulation matrix includes the modulator itself as well as all polarizing optics from the last telescope rotation through the instrument.</a:t>
            </a:r>
          </a:p>
          <a:p>
            <a:pPr marL="0" indent="0">
              <a:buNone/>
            </a:pPr>
            <a:r>
              <a:rPr lang="en-US" sz="2800" dirty="0" smtClean="0"/>
              <a:t>-- José Carlos </a:t>
            </a:r>
            <a:r>
              <a:rPr lang="en-US" sz="2800" dirty="0"/>
              <a:t>d</a:t>
            </a:r>
            <a:r>
              <a:rPr lang="en-US" sz="2800" dirty="0" smtClean="0"/>
              <a:t>el Toro </a:t>
            </a:r>
            <a:r>
              <a:rPr lang="en-US" sz="2800" dirty="0" err="1" smtClean="0"/>
              <a:t>Iniesta</a:t>
            </a:r>
            <a:r>
              <a:rPr lang="en-US" sz="2800" dirty="0" smtClean="0"/>
              <a:t>, </a:t>
            </a:r>
            <a:r>
              <a:rPr lang="en-US" sz="2800" dirty="0" err="1" smtClean="0"/>
              <a:t>Manolo</a:t>
            </a:r>
            <a:r>
              <a:rPr lang="en-US" sz="2800" dirty="0" smtClean="0"/>
              <a:t> </a:t>
            </a:r>
            <a:r>
              <a:rPr lang="en-US" sz="2800" dirty="0" err="1" smtClean="0"/>
              <a:t>Collados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3720808" y="702366"/>
            <a:ext cx="525807" cy="200420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776509" y="1893587"/>
            <a:ext cx="834325" cy="671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err="1" smtClean="0"/>
              <a:t>O</a:t>
            </a:r>
            <a:r>
              <a:rPr lang="en-US" sz="2400" b="1" baseline="-25000" dirty="0" err="1" smtClean="0"/>
              <a:t>inst</a:t>
            </a:r>
            <a:endParaRPr lang="en-US" sz="2400" b="1" baseline="-25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8230"/>
              </p:ext>
            </p:extLst>
          </p:nvPr>
        </p:nvGraphicFramePr>
        <p:xfrm>
          <a:off x="319088" y="1097543"/>
          <a:ext cx="85502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Equation" r:id="rId4" imgW="4610100" imgH="228600" progId="Equation.3">
                  <p:embed/>
                </p:oleObj>
              </mc:Choice>
              <mc:Fallback>
                <p:oleObj name="Equation" r:id="rId4" imgW="461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088" y="1097543"/>
                        <a:ext cx="8550275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834" y="2311514"/>
            <a:ext cx="2895914" cy="404483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1124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22"/>
    </mc:Choice>
    <mc:Fallback xmlns="">
      <p:transition xmlns:p14="http://schemas.microsoft.com/office/powerpoint/2010/main" spd="slow" advTm="666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12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45771" y="509648"/>
            <a:ext cx="737390" cy="405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7199" y="786927"/>
            <a:ext cx="8555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Calibration polarization generator configurations.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-- Andrew </a:t>
            </a:r>
            <a:r>
              <a:rPr lang="en-US" sz="2400" dirty="0" err="1" smtClean="0">
                <a:latin typeface="Times New Roman"/>
                <a:cs typeface="Times New Roman"/>
              </a:rPr>
              <a:t>Skumanich</a:t>
            </a:r>
            <a:r>
              <a:rPr lang="en-US" sz="2400" dirty="0" smtClean="0">
                <a:latin typeface="Times New Roman"/>
                <a:cs typeface="Times New Roman"/>
              </a:rPr>
              <a:t>, Bruce </a:t>
            </a:r>
            <a:r>
              <a:rPr lang="en-US" sz="2400" dirty="0" err="1" smtClean="0">
                <a:latin typeface="Times New Roman"/>
                <a:cs typeface="Times New Roman"/>
              </a:rPr>
              <a:t>Lites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latin typeface="Times New Roman"/>
                <a:cs typeface="Times New Roman"/>
              </a:rPr>
              <a:t>Valentin</a:t>
            </a:r>
            <a:r>
              <a:rPr lang="en-US" sz="2400" dirty="0" smtClean="0">
                <a:latin typeface="Times New Roman"/>
                <a:cs typeface="Times New Roman"/>
              </a:rPr>
              <a:t> Martinez </a:t>
            </a:r>
            <a:r>
              <a:rPr lang="en-US" sz="2400" dirty="0" err="1" smtClean="0">
                <a:latin typeface="Times New Roman"/>
                <a:cs typeface="Times New Roman"/>
              </a:rPr>
              <a:t>Pillet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984" y="2026600"/>
            <a:ext cx="6811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Clear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Retarder: 0°, 45°, 90°, 135°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Linear polarizer: 0°, 45°, 90°, 135°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Polarizer + retarder:  	Polarizer 0°, 45°, 90°, 135°,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					Retarder = Polarizer ± 45°, 0°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Also determine:</a:t>
            </a:r>
          </a:p>
          <a:p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Input Stokes vector 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Transmission of retarder. 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Transmission of polarizer. 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Mount error of retarder relative to polarizer. 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Retardation of retarder!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44260"/>
              </p:ext>
            </p:extLst>
          </p:nvPr>
        </p:nvGraphicFramePr>
        <p:xfrm>
          <a:off x="66840" y="139258"/>
          <a:ext cx="85502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2" name="Equation" r:id="rId4" imgW="4610100" imgH="228600" progId="Equation.3">
                  <p:embed/>
                </p:oleObj>
              </mc:Choice>
              <mc:Fallback>
                <p:oleObj name="Equation" r:id="rId4" imgW="461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40" y="139258"/>
                        <a:ext cx="8550275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7483161" y="2641600"/>
            <a:ext cx="1529406" cy="2540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95861" y="2984500"/>
            <a:ext cx="1529406" cy="2540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233251" y="2236393"/>
            <a:ext cx="0" cy="1611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3"/>
          </p:cNvCxnSpPr>
          <p:nvPr/>
        </p:nvCxnSpPr>
        <p:spPr>
          <a:xfrm flipV="1">
            <a:off x="7707137" y="2641600"/>
            <a:ext cx="909978" cy="2168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59537" y="3010804"/>
            <a:ext cx="757578" cy="227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3764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90"/>
    </mc:Choice>
    <mc:Fallback xmlns="">
      <p:transition xmlns:p14="http://schemas.microsoft.com/office/powerpoint/2010/main" spd="slow" advTm="560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6" r="-1325"/>
          <a:stretch/>
        </p:blipFill>
        <p:spPr>
          <a:xfrm>
            <a:off x="429768" y="717899"/>
            <a:ext cx="6812280" cy="5411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9543" y="2178548"/>
            <a:ext cx="192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Truth: solid</a:t>
            </a:r>
          </a:p>
          <a:p>
            <a:r>
              <a:rPr lang="en-US" dirty="0" smtClean="0"/>
              <a:t>Simple: </a:t>
            </a:r>
            <a:r>
              <a:rPr lang="en-US" dirty="0" smtClean="0">
                <a:solidFill>
                  <a:srgbClr val="FF0000"/>
                </a:solidFill>
              </a:rPr>
              <a:t>diamonds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52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6"/>
    </mc:Choice>
    <mc:Fallback xmlns="">
      <p:transition xmlns:p14="http://schemas.microsoft.com/office/powerpoint/2010/main" spd="slow" advTm="54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03"/>
            <a:ext cx="8229600" cy="810107"/>
          </a:xfrm>
        </p:spPr>
        <p:txBody>
          <a:bodyPr/>
          <a:lstStyle/>
          <a:p>
            <a:r>
              <a:rPr lang="en-US" dirty="0" smtClean="0"/>
              <a:t>M1 and M2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0882" y="1278819"/>
            <a:ext cx="8229600" cy="95612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From observations, one must determine two parameters, </a:t>
            </a:r>
            <a:r>
              <a:rPr lang="en-US" sz="2800" dirty="0" err="1" smtClean="0"/>
              <a:t>δ</a:t>
            </a:r>
            <a:r>
              <a:rPr lang="en-US" sz="2800" dirty="0" smtClean="0"/>
              <a:t>, and the ratio of </a:t>
            </a:r>
            <a:r>
              <a:rPr lang="en-US" sz="2800" dirty="0" err="1" smtClean="0"/>
              <a:t>reflectivities</a:t>
            </a:r>
            <a:r>
              <a:rPr lang="en-US" sz="2800" dirty="0" smtClean="0"/>
              <a:t> in and perpendicular to the plane of incidence,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/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1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863408"/>
              </p:ext>
            </p:extLst>
          </p:nvPr>
        </p:nvGraphicFramePr>
        <p:xfrm>
          <a:off x="1944121" y="2564144"/>
          <a:ext cx="4859337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Equation" r:id="rId4" imgW="3124200" imgH="1803400" progId="Equation.3">
                  <p:embed/>
                </p:oleObj>
              </mc:Choice>
              <mc:Fallback>
                <p:oleObj name="Equation" r:id="rId4" imgW="3124200" imgH="180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121" y="2564144"/>
                        <a:ext cx="4859337" cy="280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354905" y="3307185"/>
            <a:ext cx="1067204" cy="106711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359" y="3909362"/>
            <a:ext cx="1067204" cy="106711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808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22"/>
    </mc:Choice>
    <mc:Fallback xmlns="">
      <p:transition xmlns:p14="http://schemas.microsoft.com/office/powerpoint/2010/main" spd="slow" advTm="666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03"/>
            <a:ext cx="8229600" cy="810107"/>
          </a:xfrm>
        </p:spPr>
        <p:txBody>
          <a:bodyPr/>
          <a:lstStyle/>
          <a:p>
            <a:r>
              <a:rPr lang="en-US" dirty="0" smtClean="0"/>
              <a:t>M1 and M2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 descr="sunsp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0" y="928510"/>
            <a:ext cx="7200900" cy="5268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0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22"/>
    </mc:Choice>
    <mc:Fallback xmlns="">
      <p:transition xmlns:p14="http://schemas.microsoft.com/office/powerpoint/2010/main" spd="slow" advTm="666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9604" y="7407751"/>
            <a:ext cx="2133600" cy="365125"/>
          </a:xfrm>
        </p:spPr>
        <p:txBody>
          <a:bodyPr/>
          <a:lstStyle/>
          <a:p>
            <a:fld id="{28122CB5-F651-1A4A-BDE6-CD4283C676F0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872804" y="7182326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Polarimeters</a:t>
            </a:r>
          </a:p>
        </p:txBody>
      </p:sp>
      <p:pic>
        <p:nvPicPr>
          <p:cNvPr id="14" name="Picture 157" descr="circular_to_linear_-01_1_1_367646_dimean.p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5" t="9091" r="10588" b="45454"/>
          <a:stretch>
            <a:fillRect/>
          </a:stretch>
        </p:blipFill>
        <p:spPr bwMode="auto">
          <a:xfrm>
            <a:off x="609600" y="192024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7" descr="circular_to_linear_-01_1_1_367646_dimean.p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5" t="9091" r="10588" b="45454"/>
          <a:stretch>
            <a:fillRect/>
          </a:stretch>
        </p:blipFill>
        <p:spPr bwMode="auto">
          <a:xfrm>
            <a:off x="762000" y="193548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50150" y="4385902"/>
            <a:ext cx="5045742" cy="10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rPr>
              <a:t>Figure .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rPr>
              <a:t>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rPr>
              <a:t>Synthetic profiles before and after correcting for Doppler shift. Polarization parameters are magnified by a factor of five.  Black traces are original profiles.  Colored curves are Doppler corrected I(magenta), Q (red), U(green), and V(blue).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6" name="Picture 15" descr="resolving_power_367646.pd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5" t="11070" r="10588" b="43476"/>
          <a:stretch/>
        </p:blipFill>
        <p:spPr>
          <a:xfrm>
            <a:off x="111829" y="640080"/>
            <a:ext cx="5321685" cy="4150157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608571" y="1305236"/>
            <a:ext cx="4839494" cy="630027"/>
          </a:xfrm>
          <a:custGeom>
            <a:avLst/>
            <a:gdLst>
              <a:gd name="connsiteX0" fmla="*/ 0 w 4839494"/>
              <a:gd name="connsiteY0" fmla="*/ 0 h 630027"/>
              <a:gd name="connsiteX1" fmla="*/ 1375900 w 4839494"/>
              <a:gd name="connsiteY1" fmla="*/ 26457 h 630027"/>
              <a:gd name="connsiteX2" fmla="*/ 1561117 w 4839494"/>
              <a:gd name="connsiteY2" fmla="*/ 44096 h 630027"/>
              <a:gd name="connsiteX3" fmla="*/ 1755154 w 4839494"/>
              <a:gd name="connsiteY3" fmla="*/ 132287 h 630027"/>
              <a:gd name="connsiteX4" fmla="*/ 1896272 w 4839494"/>
              <a:gd name="connsiteY4" fmla="*/ 317490 h 630027"/>
              <a:gd name="connsiteX5" fmla="*/ 2019750 w 4839494"/>
              <a:gd name="connsiteY5" fmla="*/ 502692 h 630027"/>
              <a:gd name="connsiteX6" fmla="*/ 2213787 w 4839494"/>
              <a:gd name="connsiteY6" fmla="*/ 617341 h 630027"/>
              <a:gd name="connsiteX7" fmla="*/ 2416644 w 4839494"/>
              <a:gd name="connsiteY7" fmla="*/ 626160 h 630027"/>
              <a:gd name="connsiteX8" fmla="*/ 2593042 w 4839494"/>
              <a:gd name="connsiteY8" fmla="*/ 608522 h 630027"/>
              <a:gd name="connsiteX9" fmla="*/ 2663601 w 4839494"/>
              <a:gd name="connsiteY9" fmla="*/ 582064 h 630027"/>
              <a:gd name="connsiteX10" fmla="*/ 2778259 w 4839494"/>
              <a:gd name="connsiteY10" fmla="*/ 440958 h 630027"/>
              <a:gd name="connsiteX11" fmla="*/ 2884097 w 4839494"/>
              <a:gd name="connsiteY11" fmla="*/ 291032 h 630027"/>
              <a:gd name="connsiteX12" fmla="*/ 2963476 w 4839494"/>
              <a:gd name="connsiteY12" fmla="*/ 185202 h 630027"/>
              <a:gd name="connsiteX13" fmla="*/ 3007576 w 4839494"/>
              <a:gd name="connsiteY13" fmla="*/ 114649 h 630027"/>
              <a:gd name="connsiteX14" fmla="*/ 3086954 w 4839494"/>
              <a:gd name="connsiteY14" fmla="*/ 61734 h 630027"/>
              <a:gd name="connsiteX15" fmla="*/ 3201613 w 4839494"/>
              <a:gd name="connsiteY15" fmla="*/ 35276 h 630027"/>
              <a:gd name="connsiteX16" fmla="*/ 3342731 w 4839494"/>
              <a:gd name="connsiteY16" fmla="*/ 35276 h 630027"/>
              <a:gd name="connsiteX17" fmla="*/ 4736270 w 4839494"/>
              <a:gd name="connsiteY17" fmla="*/ 17638 h 630027"/>
              <a:gd name="connsiteX18" fmla="*/ 4736270 w 4839494"/>
              <a:gd name="connsiteY18" fmla="*/ 8819 h 63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39494" h="630027">
                <a:moveTo>
                  <a:pt x="0" y="0"/>
                </a:moveTo>
                <a:lnTo>
                  <a:pt x="1375900" y="26457"/>
                </a:lnTo>
                <a:cubicBezTo>
                  <a:pt x="1636086" y="33806"/>
                  <a:pt x="1497908" y="26458"/>
                  <a:pt x="1561117" y="44096"/>
                </a:cubicBezTo>
                <a:cubicBezTo>
                  <a:pt x="1624326" y="61734"/>
                  <a:pt x="1699295" y="86721"/>
                  <a:pt x="1755154" y="132287"/>
                </a:cubicBezTo>
                <a:cubicBezTo>
                  <a:pt x="1811013" y="177853"/>
                  <a:pt x="1852173" y="255756"/>
                  <a:pt x="1896272" y="317490"/>
                </a:cubicBezTo>
                <a:cubicBezTo>
                  <a:pt x="1940371" y="379224"/>
                  <a:pt x="1966831" y="452717"/>
                  <a:pt x="2019750" y="502692"/>
                </a:cubicBezTo>
                <a:cubicBezTo>
                  <a:pt x="2072669" y="552667"/>
                  <a:pt x="2147638" y="596763"/>
                  <a:pt x="2213787" y="617341"/>
                </a:cubicBezTo>
                <a:cubicBezTo>
                  <a:pt x="2279936" y="637919"/>
                  <a:pt x="2353435" y="627630"/>
                  <a:pt x="2416644" y="626160"/>
                </a:cubicBezTo>
                <a:cubicBezTo>
                  <a:pt x="2479853" y="624690"/>
                  <a:pt x="2551883" y="615871"/>
                  <a:pt x="2593042" y="608522"/>
                </a:cubicBezTo>
                <a:cubicBezTo>
                  <a:pt x="2634201" y="601173"/>
                  <a:pt x="2632732" y="609991"/>
                  <a:pt x="2663601" y="582064"/>
                </a:cubicBezTo>
                <a:cubicBezTo>
                  <a:pt x="2694471" y="554137"/>
                  <a:pt x="2741510" y="489463"/>
                  <a:pt x="2778259" y="440958"/>
                </a:cubicBezTo>
                <a:cubicBezTo>
                  <a:pt x="2815008" y="392453"/>
                  <a:pt x="2853228" y="333658"/>
                  <a:pt x="2884097" y="291032"/>
                </a:cubicBezTo>
                <a:cubicBezTo>
                  <a:pt x="2914966" y="248406"/>
                  <a:pt x="2942896" y="214599"/>
                  <a:pt x="2963476" y="185202"/>
                </a:cubicBezTo>
                <a:cubicBezTo>
                  <a:pt x="2984056" y="155805"/>
                  <a:pt x="2986996" y="135227"/>
                  <a:pt x="3007576" y="114649"/>
                </a:cubicBezTo>
                <a:cubicBezTo>
                  <a:pt x="3028156" y="94071"/>
                  <a:pt x="3054615" y="74963"/>
                  <a:pt x="3086954" y="61734"/>
                </a:cubicBezTo>
                <a:cubicBezTo>
                  <a:pt x="3119294" y="48505"/>
                  <a:pt x="3158984" y="39686"/>
                  <a:pt x="3201613" y="35276"/>
                </a:cubicBezTo>
                <a:cubicBezTo>
                  <a:pt x="3244242" y="30866"/>
                  <a:pt x="3342731" y="35276"/>
                  <a:pt x="3342731" y="35276"/>
                </a:cubicBezTo>
                <a:lnTo>
                  <a:pt x="4736270" y="17638"/>
                </a:lnTo>
                <a:cubicBezTo>
                  <a:pt x="4968526" y="13229"/>
                  <a:pt x="4736270" y="8819"/>
                  <a:pt x="4736270" y="8819"/>
                </a:cubicBezTo>
              </a:path>
            </a:pathLst>
          </a:cu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17391" y="2240067"/>
            <a:ext cx="4718630" cy="383523"/>
          </a:xfrm>
          <a:custGeom>
            <a:avLst/>
            <a:gdLst>
              <a:gd name="connsiteX0" fmla="*/ 0 w 4718630"/>
              <a:gd name="connsiteY0" fmla="*/ 61734 h 383523"/>
              <a:gd name="connsiteX1" fmla="*/ 1578757 w 4718630"/>
              <a:gd name="connsiteY1" fmla="*/ 70553 h 383523"/>
              <a:gd name="connsiteX2" fmla="*/ 1781614 w 4718630"/>
              <a:gd name="connsiteY2" fmla="*/ 123468 h 383523"/>
              <a:gd name="connsiteX3" fmla="*/ 1905092 w 4718630"/>
              <a:gd name="connsiteY3" fmla="*/ 229298 h 383523"/>
              <a:gd name="connsiteX4" fmla="*/ 2002110 w 4718630"/>
              <a:gd name="connsiteY4" fmla="*/ 282213 h 383523"/>
              <a:gd name="connsiteX5" fmla="*/ 2134408 w 4718630"/>
              <a:gd name="connsiteY5" fmla="*/ 211660 h 383523"/>
              <a:gd name="connsiteX6" fmla="*/ 2257887 w 4718630"/>
              <a:gd name="connsiteY6" fmla="*/ 132287 h 383523"/>
              <a:gd name="connsiteX7" fmla="*/ 2363725 w 4718630"/>
              <a:gd name="connsiteY7" fmla="*/ 35277 h 383523"/>
              <a:gd name="connsiteX8" fmla="*/ 2443104 w 4718630"/>
              <a:gd name="connsiteY8" fmla="*/ 0 h 383523"/>
              <a:gd name="connsiteX9" fmla="*/ 2557762 w 4718630"/>
              <a:gd name="connsiteY9" fmla="*/ 35277 h 383523"/>
              <a:gd name="connsiteX10" fmla="*/ 2645961 w 4718630"/>
              <a:gd name="connsiteY10" fmla="*/ 158745 h 383523"/>
              <a:gd name="connsiteX11" fmla="*/ 2707700 w 4718630"/>
              <a:gd name="connsiteY11" fmla="*/ 246936 h 383523"/>
              <a:gd name="connsiteX12" fmla="*/ 2769439 w 4718630"/>
              <a:gd name="connsiteY12" fmla="*/ 326309 h 383523"/>
              <a:gd name="connsiteX13" fmla="*/ 2813538 w 4718630"/>
              <a:gd name="connsiteY13" fmla="*/ 370405 h 383523"/>
              <a:gd name="connsiteX14" fmla="*/ 2848818 w 4718630"/>
              <a:gd name="connsiteY14" fmla="*/ 379224 h 383523"/>
              <a:gd name="connsiteX15" fmla="*/ 2910557 w 4718630"/>
              <a:gd name="connsiteY15" fmla="*/ 308671 h 383523"/>
              <a:gd name="connsiteX16" fmla="*/ 2963476 w 4718630"/>
              <a:gd name="connsiteY16" fmla="*/ 220479 h 383523"/>
              <a:gd name="connsiteX17" fmla="*/ 3016395 w 4718630"/>
              <a:gd name="connsiteY17" fmla="*/ 149926 h 383523"/>
              <a:gd name="connsiteX18" fmla="*/ 3086954 w 4718630"/>
              <a:gd name="connsiteY18" fmla="*/ 97011 h 383523"/>
              <a:gd name="connsiteX19" fmla="*/ 3228072 w 4718630"/>
              <a:gd name="connsiteY19" fmla="*/ 79372 h 383523"/>
              <a:gd name="connsiteX20" fmla="*/ 3342731 w 4718630"/>
              <a:gd name="connsiteY20" fmla="*/ 70553 h 383523"/>
              <a:gd name="connsiteX21" fmla="*/ 4718630 w 4718630"/>
              <a:gd name="connsiteY21" fmla="*/ 61734 h 38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18630" h="383523">
                <a:moveTo>
                  <a:pt x="0" y="61734"/>
                </a:moveTo>
                <a:lnTo>
                  <a:pt x="1578757" y="70553"/>
                </a:lnTo>
                <a:cubicBezTo>
                  <a:pt x="1875693" y="80842"/>
                  <a:pt x="1727225" y="97010"/>
                  <a:pt x="1781614" y="123468"/>
                </a:cubicBezTo>
                <a:cubicBezTo>
                  <a:pt x="1836003" y="149926"/>
                  <a:pt x="1868343" y="202841"/>
                  <a:pt x="1905092" y="229298"/>
                </a:cubicBezTo>
                <a:cubicBezTo>
                  <a:pt x="1941841" y="255755"/>
                  <a:pt x="1963891" y="285153"/>
                  <a:pt x="2002110" y="282213"/>
                </a:cubicBezTo>
                <a:cubicBezTo>
                  <a:pt x="2040329" y="279273"/>
                  <a:pt x="2091779" y="236648"/>
                  <a:pt x="2134408" y="211660"/>
                </a:cubicBezTo>
                <a:cubicBezTo>
                  <a:pt x="2177037" y="186672"/>
                  <a:pt x="2219668" y="161684"/>
                  <a:pt x="2257887" y="132287"/>
                </a:cubicBezTo>
                <a:cubicBezTo>
                  <a:pt x="2296107" y="102890"/>
                  <a:pt x="2332856" y="57325"/>
                  <a:pt x="2363725" y="35277"/>
                </a:cubicBezTo>
                <a:cubicBezTo>
                  <a:pt x="2394594" y="13229"/>
                  <a:pt x="2410765" y="0"/>
                  <a:pt x="2443104" y="0"/>
                </a:cubicBezTo>
                <a:cubicBezTo>
                  <a:pt x="2475443" y="0"/>
                  <a:pt x="2523953" y="8819"/>
                  <a:pt x="2557762" y="35277"/>
                </a:cubicBezTo>
                <a:cubicBezTo>
                  <a:pt x="2591572" y="61735"/>
                  <a:pt x="2620971" y="123469"/>
                  <a:pt x="2645961" y="158745"/>
                </a:cubicBezTo>
                <a:cubicBezTo>
                  <a:pt x="2670951" y="194021"/>
                  <a:pt x="2707700" y="246936"/>
                  <a:pt x="2707700" y="246936"/>
                </a:cubicBezTo>
                <a:cubicBezTo>
                  <a:pt x="2728280" y="274863"/>
                  <a:pt x="2751799" y="305731"/>
                  <a:pt x="2769439" y="326309"/>
                </a:cubicBezTo>
                <a:cubicBezTo>
                  <a:pt x="2787079" y="346887"/>
                  <a:pt x="2800308" y="361586"/>
                  <a:pt x="2813538" y="370405"/>
                </a:cubicBezTo>
                <a:cubicBezTo>
                  <a:pt x="2826768" y="379224"/>
                  <a:pt x="2832648" y="389513"/>
                  <a:pt x="2848818" y="379224"/>
                </a:cubicBezTo>
                <a:cubicBezTo>
                  <a:pt x="2864988" y="368935"/>
                  <a:pt x="2891447" y="335128"/>
                  <a:pt x="2910557" y="308671"/>
                </a:cubicBezTo>
                <a:cubicBezTo>
                  <a:pt x="2929667" y="282214"/>
                  <a:pt x="2945836" y="246936"/>
                  <a:pt x="2963476" y="220479"/>
                </a:cubicBezTo>
                <a:cubicBezTo>
                  <a:pt x="2981116" y="194022"/>
                  <a:pt x="2995815" y="170504"/>
                  <a:pt x="3016395" y="149926"/>
                </a:cubicBezTo>
                <a:cubicBezTo>
                  <a:pt x="3036975" y="129348"/>
                  <a:pt x="3051675" y="108770"/>
                  <a:pt x="3086954" y="97011"/>
                </a:cubicBezTo>
                <a:cubicBezTo>
                  <a:pt x="3122233" y="85252"/>
                  <a:pt x="3185443" y="83782"/>
                  <a:pt x="3228072" y="79372"/>
                </a:cubicBezTo>
                <a:cubicBezTo>
                  <a:pt x="3270701" y="74962"/>
                  <a:pt x="3342731" y="70553"/>
                  <a:pt x="3342731" y="70553"/>
                </a:cubicBezTo>
                <a:lnTo>
                  <a:pt x="4718630" y="61734"/>
                </a:ln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08571" y="2189549"/>
            <a:ext cx="4727450" cy="476270"/>
          </a:xfrm>
          <a:custGeom>
            <a:avLst/>
            <a:gdLst>
              <a:gd name="connsiteX0" fmla="*/ 0 w 4727450"/>
              <a:gd name="connsiteY0" fmla="*/ 218082 h 476270"/>
              <a:gd name="connsiteX1" fmla="*/ 1578757 w 4727450"/>
              <a:gd name="connsiteY1" fmla="*/ 226901 h 476270"/>
              <a:gd name="connsiteX2" fmla="*/ 1746334 w 4727450"/>
              <a:gd name="connsiteY2" fmla="*/ 209263 h 476270"/>
              <a:gd name="connsiteX3" fmla="*/ 1860993 w 4727450"/>
              <a:gd name="connsiteY3" fmla="*/ 112252 h 476270"/>
              <a:gd name="connsiteX4" fmla="*/ 1949191 w 4727450"/>
              <a:gd name="connsiteY4" fmla="*/ 15241 h 476270"/>
              <a:gd name="connsiteX5" fmla="*/ 2046210 w 4727450"/>
              <a:gd name="connsiteY5" fmla="*/ 6422 h 476270"/>
              <a:gd name="connsiteX6" fmla="*/ 2169688 w 4727450"/>
              <a:gd name="connsiteY6" fmla="*/ 76975 h 476270"/>
              <a:gd name="connsiteX7" fmla="*/ 2301986 w 4727450"/>
              <a:gd name="connsiteY7" fmla="*/ 147529 h 476270"/>
              <a:gd name="connsiteX8" fmla="*/ 2460744 w 4727450"/>
              <a:gd name="connsiteY8" fmla="*/ 200444 h 476270"/>
              <a:gd name="connsiteX9" fmla="*/ 2575402 w 4727450"/>
              <a:gd name="connsiteY9" fmla="*/ 253359 h 476270"/>
              <a:gd name="connsiteX10" fmla="*/ 2645961 w 4727450"/>
              <a:gd name="connsiteY10" fmla="*/ 306274 h 476270"/>
              <a:gd name="connsiteX11" fmla="*/ 2698880 w 4727450"/>
              <a:gd name="connsiteY11" fmla="*/ 385646 h 476270"/>
              <a:gd name="connsiteX12" fmla="*/ 2760619 w 4727450"/>
              <a:gd name="connsiteY12" fmla="*/ 456199 h 476270"/>
              <a:gd name="connsiteX13" fmla="*/ 2839998 w 4727450"/>
              <a:gd name="connsiteY13" fmla="*/ 473838 h 476270"/>
              <a:gd name="connsiteX14" fmla="*/ 2892917 w 4727450"/>
              <a:gd name="connsiteY14" fmla="*/ 412103 h 476270"/>
              <a:gd name="connsiteX15" fmla="*/ 2972296 w 4727450"/>
              <a:gd name="connsiteY15" fmla="*/ 315093 h 476270"/>
              <a:gd name="connsiteX16" fmla="*/ 3060495 w 4727450"/>
              <a:gd name="connsiteY16" fmla="*/ 262178 h 476270"/>
              <a:gd name="connsiteX17" fmla="*/ 3166333 w 4727450"/>
              <a:gd name="connsiteY17" fmla="*/ 209263 h 476270"/>
              <a:gd name="connsiteX18" fmla="*/ 3307451 w 4727450"/>
              <a:gd name="connsiteY18" fmla="*/ 226901 h 476270"/>
              <a:gd name="connsiteX19" fmla="*/ 4727450 w 4727450"/>
              <a:gd name="connsiteY19" fmla="*/ 226901 h 47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7450" h="476270">
                <a:moveTo>
                  <a:pt x="0" y="218082"/>
                </a:moveTo>
                <a:lnTo>
                  <a:pt x="1578757" y="226901"/>
                </a:lnTo>
                <a:cubicBezTo>
                  <a:pt x="1869813" y="225431"/>
                  <a:pt x="1699295" y="228371"/>
                  <a:pt x="1746334" y="209263"/>
                </a:cubicBezTo>
                <a:cubicBezTo>
                  <a:pt x="1793373" y="190155"/>
                  <a:pt x="1827184" y="144589"/>
                  <a:pt x="1860993" y="112252"/>
                </a:cubicBezTo>
                <a:cubicBezTo>
                  <a:pt x="1894802" y="79915"/>
                  <a:pt x="1918322" y="32879"/>
                  <a:pt x="1949191" y="15241"/>
                </a:cubicBezTo>
                <a:cubicBezTo>
                  <a:pt x="1980061" y="-2397"/>
                  <a:pt x="2009461" y="-3867"/>
                  <a:pt x="2046210" y="6422"/>
                </a:cubicBezTo>
                <a:cubicBezTo>
                  <a:pt x="2082960" y="16711"/>
                  <a:pt x="2127059" y="53457"/>
                  <a:pt x="2169688" y="76975"/>
                </a:cubicBezTo>
                <a:cubicBezTo>
                  <a:pt x="2212317" y="100493"/>
                  <a:pt x="2253477" y="126951"/>
                  <a:pt x="2301986" y="147529"/>
                </a:cubicBezTo>
                <a:cubicBezTo>
                  <a:pt x="2350495" y="168107"/>
                  <a:pt x="2415175" y="182806"/>
                  <a:pt x="2460744" y="200444"/>
                </a:cubicBezTo>
                <a:cubicBezTo>
                  <a:pt x="2506313" y="218082"/>
                  <a:pt x="2544533" y="235721"/>
                  <a:pt x="2575402" y="253359"/>
                </a:cubicBezTo>
                <a:cubicBezTo>
                  <a:pt x="2606272" y="270997"/>
                  <a:pt x="2625381" y="284226"/>
                  <a:pt x="2645961" y="306274"/>
                </a:cubicBezTo>
                <a:cubicBezTo>
                  <a:pt x="2666541" y="328322"/>
                  <a:pt x="2679770" y="360659"/>
                  <a:pt x="2698880" y="385646"/>
                </a:cubicBezTo>
                <a:cubicBezTo>
                  <a:pt x="2717990" y="410633"/>
                  <a:pt x="2737099" y="441500"/>
                  <a:pt x="2760619" y="456199"/>
                </a:cubicBezTo>
                <a:cubicBezTo>
                  <a:pt x="2784139" y="470898"/>
                  <a:pt x="2817948" y="481187"/>
                  <a:pt x="2839998" y="473838"/>
                </a:cubicBezTo>
                <a:cubicBezTo>
                  <a:pt x="2862048" y="466489"/>
                  <a:pt x="2870867" y="438561"/>
                  <a:pt x="2892917" y="412103"/>
                </a:cubicBezTo>
                <a:cubicBezTo>
                  <a:pt x="2914967" y="385646"/>
                  <a:pt x="2944366" y="340081"/>
                  <a:pt x="2972296" y="315093"/>
                </a:cubicBezTo>
                <a:cubicBezTo>
                  <a:pt x="3000226" y="290106"/>
                  <a:pt x="3028155" y="279816"/>
                  <a:pt x="3060495" y="262178"/>
                </a:cubicBezTo>
                <a:cubicBezTo>
                  <a:pt x="3092835" y="244540"/>
                  <a:pt x="3125174" y="215142"/>
                  <a:pt x="3166333" y="209263"/>
                </a:cubicBezTo>
                <a:cubicBezTo>
                  <a:pt x="3207492" y="203384"/>
                  <a:pt x="3047265" y="223961"/>
                  <a:pt x="3307451" y="226901"/>
                </a:cubicBezTo>
                <a:cubicBezTo>
                  <a:pt x="3567637" y="229841"/>
                  <a:pt x="4727450" y="226901"/>
                  <a:pt x="4727450" y="226901"/>
                </a:cubicBezTo>
              </a:path>
            </a:pathLst>
          </a:cu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8571" y="1391650"/>
            <a:ext cx="4718630" cy="1554591"/>
          </a:xfrm>
          <a:custGeom>
            <a:avLst/>
            <a:gdLst>
              <a:gd name="connsiteX0" fmla="*/ 0 w 4718630"/>
              <a:gd name="connsiteY0" fmla="*/ 1015981 h 1554591"/>
              <a:gd name="connsiteX1" fmla="*/ 1534657 w 4718630"/>
              <a:gd name="connsiteY1" fmla="*/ 1033619 h 1554591"/>
              <a:gd name="connsiteX2" fmla="*/ 1649316 w 4718630"/>
              <a:gd name="connsiteY2" fmla="*/ 1051258 h 1554591"/>
              <a:gd name="connsiteX3" fmla="*/ 1737514 w 4718630"/>
              <a:gd name="connsiteY3" fmla="*/ 1112992 h 1554591"/>
              <a:gd name="connsiteX4" fmla="*/ 1825713 w 4718630"/>
              <a:gd name="connsiteY4" fmla="*/ 1245279 h 1554591"/>
              <a:gd name="connsiteX5" fmla="*/ 1896272 w 4718630"/>
              <a:gd name="connsiteY5" fmla="*/ 1412843 h 1554591"/>
              <a:gd name="connsiteX6" fmla="*/ 1949191 w 4718630"/>
              <a:gd name="connsiteY6" fmla="*/ 1518673 h 1554591"/>
              <a:gd name="connsiteX7" fmla="*/ 1984471 w 4718630"/>
              <a:gd name="connsiteY7" fmla="*/ 1553950 h 1554591"/>
              <a:gd name="connsiteX8" fmla="*/ 2028570 w 4718630"/>
              <a:gd name="connsiteY8" fmla="*/ 1527492 h 1554591"/>
              <a:gd name="connsiteX9" fmla="*/ 2160868 w 4718630"/>
              <a:gd name="connsiteY9" fmla="*/ 1377567 h 1554591"/>
              <a:gd name="connsiteX10" fmla="*/ 2310806 w 4718630"/>
              <a:gd name="connsiteY10" fmla="*/ 1192364 h 1554591"/>
              <a:gd name="connsiteX11" fmla="*/ 2425464 w 4718630"/>
              <a:gd name="connsiteY11" fmla="*/ 1060077 h 1554591"/>
              <a:gd name="connsiteX12" fmla="*/ 2504843 w 4718630"/>
              <a:gd name="connsiteY12" fmla="*/ 945428 h 1554591"/>
              <a:gd name="connsiteX13" fmla="*/ 2566582 w 4718630"/>
              <a:gd name="connsiteY13" fmla="*/ 857236 h 1554591"/>
              <a:gd name="connsiteX14" fmla="*/ 2619501 w 4718630"/>
              <a:gd name="connsiteY14" fmla="*/ 724949 h 1554591"/>
              <a:gd name="connsiteX15" fmla="*/ 2672421 w 4718630"/>
              <a:gd name="connsiteY15" fmla="*/ 504470 h 1554591"/>
              <a:gd name="connsiteX16" fmla="*/ 2716520 w 4718630"/>
              <a:gd name="connsiteY16" fmla="*/ 319267 h 1554591"/>
              <a:gd name="connsiteX17" fmla="*/ 2751799 w 4718630"/>
              <a:gd name="connsiteY17" fmla="*/ 142884 h 1554591"/>
              <a:gd name="connsiteX18" fmla="*/ 2787079 w 4718630"/>
              <a:gd name="connsiteY18" fmla="*/ 45873 h 1554591"/>
              <a:gd name="connsiteX19" fmla="*/ 2813538 w 4718630"/>
              <a:gd name="connsiteY19" fmla="*/ 10597 h 1554591"/>
              <a:gd name="connsiteX20" fmla="*/ 2839998 w 4718630"/>
              <a:gd name="connsiteY20" fmla="*/ 10597 h 1554591"/>
              <a:gd name="connsiteX21" fmla="*/ 2875278 w 4718630"/>
              <a:gd name="connsiteY21" fmla="*/ 134065 h 1554591"/>
              <a:gd name="connsiteX22" fmla="*/ 2945837 w 4718630"/>
              <a:gd name="connsiteY22" fmla="*/ 416278 h 1554591"/>
              <a:gd name="connsiteX23" fmla="*/ 3007576 w 4718630"/>
              <a:gd name="connsiteY23" fmla="*/ 689672 h 1554591"/>
              <a:gd name="connsiteX24" fmla="*/ 3060495 w 4718630"/>
              <a:gd name="connsiteY24" fmla="*/ 857236 h 1554591"/>
              <a:gd name="connsiteX25" fmla="*/ 3122234 w 4718630"/>
              <a:gd name="connsiteY25" fmla="*/ 954247 h 1554591"/>
              <a:gd name="connsiteX26" fmla="*/ 3192793 w 4718630"/>
              <a:gd name="connsiteY26" fmla="*/ 1007162 h 1554591"/>
              <a:gd name="connsiteX27" fmla="*/ 3298631 w 4718630"/>
              <a:gd name="connsiteY27" fmla="*/ 1024800 h 1554591"/>
              <a:gd name="connsiteX28" fmla="*/ 3448569 w 4718630"/>
              <a:gd name="connsiteY28" fmla="*/ 1024800 h 1554591"/>
              <a:gd name="connsiteX29" fmla="*/ 4718630 w 4718630"/>
              <a:gd name="connsiteY29" fmla="*/ 1024800 h 155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18630" h="1554591">
                <a:moveTo>
                  <a:pt x="0" y="1015981"/>
                </a:moveTo>
                <a:lnTo>
                  <a:pt x="1534657" y="1033619"/>
                </a:lnTo>
                <a:cubicBezTo>
                  <a:pt x="1809543" y="1039498"/>
                  <a:pt x="1615507" y="1038029"/>
                  <a:pt x="1649316" y="1051258"/>
                </a:cubicBezTo>
                <a:cubicBezTo>
                  <a:pt x="1683126" y="1064487"/>
                  <a:pt x="1708115" y="1080655"/>
                  <a:pt x="1737514" y="1112992"/>
                </a:cubicBezTo>
                <a:cubicBezTo>
                  <a:pt x="1766914" y="1145329"/>
                  <a:pt x="1799253" y="1195304"/>
                  <a:pt x="1825713" y="1245279"/>
                </a:cubicBezTo>
                <a:cubicBezTo>
                  <a:pt x="1852173" y="1295254"/>
                  <a:pt x="1875692" y="1367277"/>
                  <a:pt x="1896272" y="1412843"/>
                </a:cubicBezTo>
                <a:cubicBezTo>
                  <a:pt x="1916852" y="1458409"/>
                  <a:pt x="1934491" y="1495155"/>
                  <a:pt x="1949191" y="1518673"/>
                </a:cubicBezTo>
                <a:cubicBezTo>
                  <a:pt x="1963891" y="1542191"/>
                  <a:pt x="1971241" y="1552480"/>
                  <a:pt x="1984471" y="1553950"/>
                </a:cubicBezTo>
                <a:cubicBezTo>
                  <a:pt x="1997701" y="1555420"/>
                  <a:pt x="1999171" y="1556889"/>
                  <a:pt x="2028570" y="1527492"/>
                </a:cubicBezTo>
                <a:cubicBezTo>
                  <a:pt x="2057970" y="1498095"/>
                  <a:pt x="2113829" y="1433422"/>
                  <a:pt x="2160868" y="1377567"/>
                </a:cubicBezTo>
                <a:cubicBezTo>
                  <a:pt x="2207907" y="1321712"/>
                  <a:pt x="2266707" y="1245279"/>
                  <a:pt x="2310806" y="1192364"/>
                </a:cubicBezTo>
                <a:cubicBezTo>
                  <a:pt x="2354905" y="1139449"/>
                  <a:pt x="2393125" y="1101233"/>
                  <a:pt x="2425464" y="1060077"/>
                </a:cubicBezTo>
                <a:cubicBezTo>
                  <a:pt x="2457803" y="1018921"/>
                  <a:pt x="2481323" y="979235"/>
                  <a:pt x="2504843" y="945428"/>
                </a:cubicBezTo>
                <a:cubicBezTo>
                  <a:pt x="2528363" y="911621"/>
                  <a:pt x="2547472" y="893982"/>
                  <a:pt x="2566582" y="857236"/>
                </a:cubicBezTo>
                <a:cubicBezTo>
                  <a:pt x="2585692" y="820489"/>
                  <a:pt x="2601861" y="783743"/>
                  <a:pt x="2619501" y="724949"/>
                </a:cubicBezTo>
                <a:cubicBezTo>
                  <a:pt x="2637141" y="666155"/>
                  <a:pt x="2656251" y="572084"/>
                  <a:pt x="2672421" y="504470"/>
                </a:cubicBezTo>
                <a:cubicBezTo>
                  <a:pt x="2688591" y="436856"/>
                  <a:pt x="2703290" y="379531"/>
                  <a:pt x="2716520" y="319267"/>
                </a:cubicBezTo>
                <a:cubicBezTo>
                  <a:pt x="2729750" y="259003"/>
                  <a:pt x="2740039" y="188450"/>
                  <a:pt x="2751799" y="142884"/>
                </a:cubicBezTo>
                <a:cubicBezTo>
                  <a:pt x="2763559" y="97318"/>
                  <a:pt x="2776789" y="67921"/>
                  <a:pt x="2787079" y="45873"/>
                </a:cubicBezTo>
                <a:cubicBezTo>
                  <a:pt x="2797369" y="23825"/>
                  <a:pt x="2804718" y="16476"/>
                  <a:pt x="2813538" y="10597"/>
                </a:cubicBezTo>
                <a:cubicBezTo>
                  <a:pt x="2822358" y="4718"/>
                  <a:pt x="2829708" y="-9981"/>
                  <a:pt x="2839998" y="10597"/>
                </a:cubicBezTo>
                <a:cubicBezTo>
                  <a:pt x="2850288" y="31175"/>
                  <a:pt x="2857638" y="66451"/>
                  <a:pt x="2875278" y="134065"/>
                </a:cubicBezTo>
                <a:cubicBezTo>
                  <a:pt x="2892918" y="201678"/>
                  <a:pt x="2923787" y="323677"/>
                  <a:pt x="2945837" y="416278"/>
                </a:cubicBezTo>
                <a:cubicBezTo>
                  <a:pt x="2967887" y="508879"/>
                  <a:pt x="2988466" y="616179"/>
                  <a:pt x="3007576" y="689672"/>
                </a:cubicBezTo>
                <a:cubicBezTo>
                  <a:pt x="3026686" y="763165"/>
                  <a:pt x="3041385" y="813140"/>
                  <a:pt x="3060495" y="857236"/>
                </a:cubicBezTo>
                <a:cubicBezTo>
                  <a:pt x="3079605" y="901332"/>
                  <a:pt x="3100184" y="929259"/>
                  <a:pt x="3122234" y="954247"/>
                </a:cubicBezTo>
                <a:cubicBezTo>
                  <a:pt x="3144284" y="979235"/>
                  <a:pt x="3163394" y="995403"/>
                  <a:pt x="3192793" y="1007162"/>
                </a:cubicBezTo>
                <a:cubicBezTo>
                  <a:pt x="3222192" y="1018921"/>
                  <a:pt x="3256002" y="1021860"/>
                  <a:pt x="3298631" y="1024800"/>
                </a:cubicBezTo>
                <a:cubicBezTo>
                  <a:pt x="3341260" y="1027740"/>
                  <a:pt x="3448569" y="1024800"/>
                  <a:pt x="3448569" y="1024800"/>
                </a:cubicBezTo>
                <a:lnTo>
                  <a:pt x="4718630" y="1024800"/>
                </a:lnTo>
              </a:path>
            </a:pathLst>
          </a:cu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5868" y="8819"/>
            <a:ext cx="906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Correlation Method: Zeeman effect in magnetically sensitive absorption lines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22966" y="1993365"/>
            <a:ext cx="4234" cy="710554"/>
            <a:chOff x="1722966" y="1993365"/>
            <a:chExt cx="4234" cy="710554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722966" y="1993365"/>
              <a:ext cx="0" cy="3048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1727200" y="2430567"/>
              <a:ext cx="0" cy="2733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73103"/>
              </p:ext>
            </p:extLst>
          </p:nvPr>
        </p:nvGraphicFramePr>
        <p:xfrm>
          <a:off x="5433514" y="1589819"/>
          <a:ext cx="3581634" cy="206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3124200" imgH="1803400" progId="Equation.3">
                  <p:embed/>
                </p:oleObj>
              </mc:Choice>
              <mc:Fallback>
                <p:oleObj name="Equation" r:id="rId5" imgW="3124200" imgH="180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514" y="1589819"/>
                        <a:ext cx="3581634" cy="206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/>
          <p:cNvSpPr/>
          <p:nvPr/>
        </p:nvSpPr>
        <p:spPr>
          <a:xfrm>
            <a:off x="5602400" y="1879122"/>
            <a:ext cx="1067204" cy="106711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076796" y="2430567"/>
            <a:ext cx="1067204" cy="106711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12" grpId="0" animBg="1"/>
      <p:bldP spid="25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OpticsLightPath.pre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367" y="1051401"/>
            <a:ext cx="3141662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9604" y="7407751"/>
            <a:ext cx="2133600" cy="365125"/>
          </a:xfrm>
        </p:spPr>
        <p:txBody>
          <a:bodyPr/>
          <a:lstStyle/>
          <a:p>
            <a:fld id="{28122CB5-F651-1A4A-BDE6-CD4283C676F0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872804" y="7182326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Polarimeters</a:t>
            </a:r>
          </a:p>
        </p:txBody>
      </p:sp>
      <p:pic>
        <p:nvPicPr>
          <p:cNvPr id="14" name="Picture 157" descr="circular_to_linear_-01_1_1_367646_dimean.pd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5" t="9091" r="10588" b="45454"/>
          <a:stretch>
            <a:fillRect/>
          </a:stretch>
        </p:blipFill>
        <p:spPr bwMode="auto">
          <a:xfrm>
            <a:off x="609600" y="192024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7" descr="circular_to_linear_-01_1_1_367646_dimean.pd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5" t="9091" r="10588" b="45454"/>
          <a:stretch>
            <a:fillRect/>
          </a:stretch>
        </p:blipFill>
        <p:spPr bwMode="auto">
          <a:xfrm>
            <a:off x="762000" y="193548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6500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Circular to linear crosstalk using the product of a circular polarization kernel times Q and times U plotted vs. the kernel times V.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940711" y="713509"/>
            <a:ext cx="1266187" cy="3015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860230" y="713509"/>
            <a:ext cx="114526" cy="13892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ircular_to_linear_-01_1_1_367646_dimean.pd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5" t="9091" r="10588" b="45454"/>
          <a:stretch>
            <a:fillRect/>
          </a:stretch>
        </p:blipFill>
        <p:spPr bwMode="auto">
          <a:xfrm>
            <a:off x="304800" y="655212"/>
            <a:ext cx="5136272" cy="399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50568"/>
              </p:ext>
            </p:extLst>
          </p:nvPr>
        </p:nvGraphicFramePr>
        <p:xfrm>
          <a:off x="7839492" y="452012"/>
          <a:ext cx="431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3" name="Equation" r:id="rId5" imgW="431800" imgH="203200" progId="Equation.3">
                  <p:embed/>
                </p:oleObj>
              </mc:Choice>
              <mc:Fallback>
                <p:oleObj name="Equation" r:id="rId5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39492" y="452012"/>
                        <a:ext cx="431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5867" y="0"/>
            <a:ext cx="5380120" cy="37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Correlation Method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8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9604" y="7407751"/>
            <a:ext cx="2133600" cy="365125"/>
          </a:xfrm>
        </p:spPr>
        <p:txBody>
          <a:bodyPr/>
          <a:lstStyle/>
          <a:p>
            <a:fld id="{28122CB5-F651-1A4A-BDE6-CD4283C676F0}" type="slidenum">
              <a:rPr lang="en-US" smtClean="0"/>
              <a:t>18</a:t>
            </a:fld>
            <a:endParaRPr lang="en-US"/>
          </a:p>
        </p:txBody>
      </p:sp>
      <p:pic>
        <p:nvPicPr>
          <p:cNvPr id="14" name="Picture 157" descr="circular_to_linear_-01_1_1_367646_dimean.p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5" t="9091" r="10588" b="45454"/>
          <a:stretch>
            <a:fillRect/>
          </a:stretch>
        </p:blipFill>
        <p:spPr bwMode="auto">
          <a:xfrm>
            <a:off x="609600" y="192024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7" descr="circular_to_linear_-01_1_1_367646_dimean.p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5" t="9091" r="10588" b="45454"/>
          <a:stretch>
            <a:fillRect/>
          </a:stretch>
        </p:blipFill>
        <p:spPr bwMode="auto">
          <a:xfrm>
            <a:off x="762000" y="193548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639" y="432139"/>
            <a:ext cx="4995805" cy="5995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658" y="44096"/>
            <a:ext cx="6554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Rayleigh scattering: Harrington, Kuhn &amp; Hall 2011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731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9604" y="7407751"/>
            <a:ext cx="2133600" cy="365125"/>
          </a:xfrm>
        </p:spPr>
        <p:txBody>
          <a:bodyPr/>
          <a:lstStyle/>
          <a:p>
            <a:fld id="{28122CB5-F651-1A4A-BDE6-CD4283C676F0}" type="slidenum">
              <a:rPr lang="en-US" smtClean="0"/>
              <a:t>19</a:t>
            </a:fld>
            <a:endParaRPr lang="en-US"/>
          </a:p>
        </p:txBody>
      </p:sp>
      <p:pic>
        <p:nvPicPr>
          <p:cNvPr id="14" name="Picture 157" descr="circular_to_linear_-01_1_1_367646_dimean.p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5" t="9091" r="10588" b="45454"/>
          <a:stretch>
            <a:fillRect/>
          </a:stretch>
        </p:blipFill>
        <p:spPr bwMode="auto">
          <a:xfrm>
            <a:off x="609600" y="192024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7" descr="circular_to_linear_-01_1_1_367646_dimean.p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5" t="9091" r="10588" b="45454"/>
          <a:stretch>
            <a:fillRect/>
          </a:stretch>
        </p:blipFill>
        <p:spPr bwMode="auto">
          <a:xfrm>
            <a:off x="762000" y="193548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" b="72243"/>
          <a:stretch/>
        </p:blipFill>
        <p:spPr>
          <a:xfrm>
            <a:off x="545237" y="358051"/>
            <a:ext cx="7839827" cy="27551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4645241"/>
            <a:ext cx="7446138" cy="1055640"/>
          </a:xfrm>
        </p:spPr>
        <p:txBody>
          <a:bodyPr>
            <a:normAutofit/>
          </a:bodyPr>
          <a:lstStyle/>
          <a:p>
            <a:r>
              <a:rPr lang="en-US" sz="2800" dirty="0" err="1"/>
              <a:t>r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/</a:t>
            </a:r>
            <a:r>
              <a:rPr lang="en-US" sz="2800" dirty="0" err="1"/>
              <a:t>r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 is determined from the measured offset seen 0° (Q)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5380120" cy="37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Rayleigh scattering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7409" y="5537509"/>
            <a:ext cx="7446138" cy="118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δ</a:t>
            </a:r>
            <a:r>
              <a:rPr lang="en-US" sz="2800" dirty="0" smtClean="0"/>
              <a:t> is determined by the amount of measured circular polarization.</a:t>
            </a:r>
            <a:endParaRPr lang="en-US" sz="2800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978384"/>
            <a:ext cx="7446138" cy="4317929"/>
            <a:chOff x="609600" y="978384"/>
            <a:chExt cx="7446138" cy="4317929"/>
          </a:xfrm>
        </p:grpSpPr>
        <p:grpSp>
          <p:nvGrpSpPr>
            <p:cNvPr id="7" name="Group 6"/>
            <p:cNvGrpSpPr/>
            <p:nvPr/>
          </p:nvGrpSpPr>
          <p:grpSpPr>
            <a:xfrm>
              <a:off x="609600" y="978384"/>
              <a:ext cx="7446138" cy="4317929"/>
              <a:chOff x="609600" y="998388"/>
              <a:chExt cx="7446138" cy="596694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5365933" y="998388"/>
                <a:ext cx="370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X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855330" y="2137013"/>
                <a:ext cx="370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X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609600" y="3724637"/>
                <a:ext cx="7446138" cy="32406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/>
                  <a:t>Measure sky polarization including locations with the scattering angles at ±45° (±U) to the azimuth of the telescope and therefore plane of incidence on M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M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. 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213101" y="1060982"/>
              <a:ext cx="419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X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02498" y="1884939"/>
              <a:ext cx="320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X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35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Polarimetric Techniques &amp; Technology</a:t>
            </a:r>
            <a:endParaRPr lang="en-US" dirty="0"/>
          </a:p>
        </p:txBody>
      </p:sp>
      <p:pic>
        <p:nvPicPr>
          <p:cNvPr id="16" name="Picture 15" descr="SectionView-May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76560" y="1"/>
            <a:ext cx="9820560" cy="6356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46100"/>
            <a:ext cx="3975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4-m off axis Gregorian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Altitude-Azimuth mount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Times New Roman"/>
                <a:cs typeface="Times New Roman"/>
              </a:rPr>
              <a:t>At least 10 mirrors between the sun and an instrument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1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41"/>
    </mc:Choice>
    <mc:Fallback xmlns="">
      <p:transition xmlns:p14="http://schemas.microsoft.com/office/powerpoint/2010/main" spd="slow" advTm="3574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9604" y="7407751"/>
            <a:ext cx="2133600" cy="365125"/>
          </a:xfrm>
        </p:spPr>
        <p:txBody>
          <a:bodyPr/>
          <a:lstStyle/>
          <a:p>
            <a:fld id="{28122CB5-F651-1A4A-BDE6-CD4283C676F0}" type="slidenum">
              <a:rPr lang="en-US" smtClean="0"/>
              <a:t>20</a:t>
            </a:fld>
            <a:endParaRPr lang="en-US"/>
          </a:p>
        </p:txBody>
      </p:sp>
      <p:pic>
        <p:nvPicPr>
          <p:cNvPr id="14" name="Picture 157" descr="circular_to_linear_-01_1_1_367646_dimean.p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5" t="9091" r="10588" b="45454"/>
          <a:stretch>
            <a:fillRect/>
          </a:stretch>
        </p:blipFill>
        <p:spPr bwMode="auto">
          <a:xfrm>
            <a:off x="609600" y="192024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7" descr="circular_to_linear_-01_1_1_367646_dimean.p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5" t="9091" r="10588" b="45454"/>
          <a:stretch>
            <a:fillRect/>
          </a:stretch>
        </p:blipFill>
        <p:spPr bwMode="auto">
          <a:xfrm>
            <a:off x="762000" y="193548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4264241"/>
            <a:ext cx="9144000" cy="1055640"/>
          </a:xfrm>
        </p:spPr>
        <p:txBody>
          <a:bodyPr>
            <a:normAutofit/>
          </a:bodyPr>
          <a:lstStyle/>
          <a:p>
            <a:r>
              <a:rPr lang="en-US" sz="2800" dirty="0" err="1"/>
              <a:t>r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/</a:t>
            </a:r>
            <a:r>
              <a:rPr lang="en-US" sz="2800" dirty="0" err="1"/>
              <a:t>r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 is determined from orientation of linearly polarized light, should be tangent to the limb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53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Coronal Polarization: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4076700"/>
            <a:ext cx="7446138" cy="109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5172384"/>
            <a:ext cx="9144000" cy="103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δ</a:t>
            </a:r>
            <a:r>
              <a:rPr lang="en-US" sz="2800" dirty="0" smtClean="0"/>
              <a:t> is determined by the amount of measured circular polarization.</a:t>
            </a:r>
            <a:endParaRPr lang="en-US" sz="2800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0" y="0"/>
            <a:ext cx="5092700" cy="440203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800600" y="965200"/>
            <a:ext cx="2632838" cy="1968500"/>
            <a:chOff x="4800600" y="965200"/>
            <a:chExt cx="2632838" cy="1968500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5697620" y="965200"/>
              <a:ext cx="753980" cy="0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1638300"/>
              <a:ext cx="0" cy="558800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433438" y="1689100"/>
              <a:ext cx="0" cy="558800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725124" y="2933700"/>
              <a:ext cx="726476" cy="0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0" y="582660"/>
            <a:ext cx="3340100" cy="3494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Rayleigh scattering goes as λ</a:t>
            </a:r>
            <a:r>
              <a:rPr lang="en-US" sz="2800" baseline="30000" dirty="0" smtClean="0"/>
              <a:t>-4</a:t>
            </a:r>
            <a:r>
              <a:rPr lang="en-US" sz="2800" dirty="0" smtClean="0"/>
              <a:t>  </a:t>
            </a:r>
            <a:r>
              <a:rPr lang="en-US" sz="2800" dirty="0"/>
              <a:t>A</a:t>
            </a:r>
            <a:r>
              <a:rPr lang="en-US" sz="2800" dirty="0" smtClean="0"/>
              <a:t>t 4μ the K-corona is brighter than the sky!</a:t>
            </a:r>
          </a:p>
        </p:txBody>
      </p:sp>
    </p:spTree>
    <p:extLst>
      <p:ext uri="{BB962C8B-B14F-4D97-AF65-F5344CB8AC3E}">
        <p14:creationId xmlns:p14="http://schemas.microsoft.com/office/powerpoint/2010/main" val="390155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  <p:bldP spid="3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50" y="1142219"/>
            <a:ext cx="7446138" cy="48082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an end-to-end polarization model of the telescope and instruments.</a:t>
            </a:r>
          </a:p>
          <a:p>
            <a:r>
              <a:rPr lang="en-US" sz="2800" dirty="0" smtClean="0"/>
              <a:t>Measure intensities for numerous calibration optics generator states and telescope orientations to infer parameters of the model from Gregorian focus through each polarimeter</a:t>
            </a:r>
          </a:p>
          <a:p>
            <a:r>
              <a:rPr lang="en-US" sz="2800" dirty="0" smtClean="0"/>
              <a:t>Perform polarization measurements of targets of known polarization signatures to infer properties of optics preceding the Gregorian focus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9744"/>
            <a:ext cx="763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DKIST Polarization Calibration Process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3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55"/>
    </mc:Choice>
    <mc:Fallback xmlns="">
      <p:transition xmlns:p14="http://schemas.microsoft.com/office/powerpoint/2010/main" spd="slow" advTm="395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22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57200" y="275310"/>
            <a:ext cx="84582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Division of time:  </a:t>
            </a:r>
            <a:r>
              <a:rPr lang="en-US" sz="3200" i="1" dirty="0" smtClean="0">
                <a:latin typeface="Times New Roman"/>
                <a:cs typeface="Times New Roman"/>
              </a:rPr>
              <a:t>High modulation efficiency simultaneously over a 5:1 wavelength range</a:t>
            </a:r>
          </a:p>
          <a:p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4k x 4k field of view:  </a:t>
            </a:r>
            <a:r>
              <a:rPr lang="en-US" sz="3200" i="1" dirty="0" smtClean="0">
                <a:latin typeface="Times New Roman"/>
                <a:cs typeface="Times New Roman"/>
              </a:rPr>
              <a:t>Division of wave front a problem.</a:t>
            </a:r>
          </a:p>
          <a:p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Diffraction limited 4-m telescope:  </a:t>
            </a:r>
            <a:r>
              <a:rPr lang="en-US" sz="3200" i="1" dirty="0" smtClean="0">
                <a:latin typeface="Times New Roman"/>
                <a:cs typeface="Times New Roman"/>
              </a:rPr>
              <a:t>Division of aperture a problem.</a:t>
            </a:r>
          </a:p>
          <a:p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Full Stokes polarimetry at a continuous range of wavelengths in high spectral resolution:  </a:t>
            </a:r>
            <a:r>
              <a:rPr lang="en-US" sz="3200" i="1" dirty="0" smtClean="0">
                <a:latin typeface="Times New Roman"/>
                <a:cs typeface="Times New Roman"/>
              </a:rPr>
              <a:t>Spectral modulation a problem.</a:t>
            </a:r>
            <a:endParaRPr lang="en-US" sz="3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029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23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45797" y="525828"/>
            <a:ext cx="5958735" cy="1835796"/>
            <a:chOff x="245797" y="525828"/>
            <a:chExt cx="5958735" cy="1835796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3057775" y="525828"/>
              <a:ext cx="1" cy="4026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45797" y="791964"/>
              <a:ext cx="59587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Rotating Poly-Chromatic Modulator designed by Roberto </a:t>
              </a:r>
              <a:r>
                <a:rPr lang="en-US" sz="2400" dirty="0" err="1" smtClean="0">
                  <a:latin typeface="Times New Roman"/>
                  <a:cs typeface="Times New Roman"/>
                </a:rPr>
                <a:t>Casini</a:t>
              </a:r>
              <a:r>
                <a:rPr lang="en-US" sz="2400" dirty="0" smtClean="0">
                  <a:latin typeface="Times New Roman"/>
                  <a:cs typeface="Times New Roman"/>
                </a:rPr>
                <a:t> consisting of three quartz compound zero order wave plates at unique angles producing an elliptical retarder.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841952"/>
              </p:ext>
            </p:extLst>
          </p:nvPr>
        </p:nvGraphicFramePr>
        <p:xfrm>
          <a:off x="136525" y="246271"/>
          <a:ext cx="85502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Equation" r:id="rId4" imgW="4610100" imgH="228600" progId="Equation.3">
                  <p:embed/>
                </p:oleObj>
              </mc:Choice>
              <mc:Fallback>
                <p:oleObj name="Equation" r:id="rId4" imgW="461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25" y="246271"/>
                        <a:ext cx="8550275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97" y="427419"/>
            <a:ext cx="9034265" cy="6181339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0240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08"/>
    </mc:Choice>
    <mc:Fallback xmlns="">
      <p:transition xmlns:p14="http://schemas.microsoft.com/office/powerpoint/2010/main" spd="slow" advTm="4020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24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94004" y="275310"/>
            <a:ext cx="6548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Using efficiency methodology published by Jose Carlos del Toro </a:t>
            </a:r>
            <a:r>
              <a:rPr lang="en-US" dirty="0" err="1" smtClean="0">
                <a:latin typeface="Times New Roman"/>
                <a:cs typeface="Times New Roman"/>
              </a:rPr>
              <a:t>Iniesta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dirty="0" err="1" smtClean="0">
                <a:latin typeface="Times New Roman"/>
                <a:cs typeface="Times New Roman"/>
              </a:rPr>
              <a:t>Manolo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Collados</a:t>
            </a:r>
            <a:r>
              <a:rPr lang="en-US" dirty="0" smtClean="0">
                <a:latin typeface="Times New Roman"/>
                <a:cs typeface="Times New Roman"/>
              </a:rPr>
              <a:t>, sampled over 20 states per rotation (in this example) efficiency vs. wavelength is: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46" y="1388430"/>
            <a:ext cx="6884982" cy="48253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16448" y="2169513"/>
            <a:ext cx="4347769" cy="3103543"/>
            <a:chOff x="3916448" y="2169513"/>
            <a:chExt cx="4347769" cy="3103543"/>
          </a:xfrm>
        </p:grpSpPr>
        <p:sp>
          <p:nvSpPr>
            <p:cNvPr id="3" name="TextBox 2"/>
            <p:cNvSpPr txBox="1"/>
            <p:nvPr/>
          </p:nvSpPr>
          <p:spPr>
            <a:xfrm>
              <a:off x="7653609" y="2169513"/>
              <a:ext cx="610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100%</a:t>
              </a:r>
            </a:p>
            <a:p>
              <a:r>
                <a:rPr lang="en-US" sz="800" dirty="0" smtClean="0"/>
                <a:t>90%</a:t>
              </a:r>
            </a:p>
            <a:p>
              <a:r>
                <a:rPr lang="en-US" sz="800" dirty="0" smtClean="0"/>
                <a:t>80%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6448" y="4805046"/>
              <a:ext cx="610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100%</a:t>
              </a:r>
            </a:p>
            <a:p>
              <a:r>
                <a:rPr lang="en-US" sz="800" dirty="0" smtClean="0"/>
                <a:t>90%</a:t>
              </a:r>
            </a:p>
            <a:p>
              <a:r>
                <a:rPr lang="en-US" sz="800" dirty="0" smtClean="0"/>
                <a:t>80%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35465" y="4811391"/>
              <a:ext cx="610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100%</a:t>
              </a:r>
            </a:p>
            <a:p>
              <a:r>
                <a:rPr lang="en-US" sz="800" dirty="0" smtClean="0"/>
                <a:t>90%</a:t>
              </a:r>
            </a:p>
            <a:p>
              <a:r>
                <a:rPr lang="en-US" sz="800" dirty="0" smtClean="0"/>
                <a:t>80%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111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OpticsLightPath.pre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963" y="0"/>
            <a:ext cx="3141662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Polarimetric Techniques &amp;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6350" y="1603375"/>
            <a:ext cx="1427163" cy="828675"/>
            <a:chOff x="7626350" y="1603375"/>
            <a:chExt cx="1427163" cy="828675"/>
          </a:xfrm>
        </p:grpSpPr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7626350" y="1603375"/>
              <a:ext cx="14271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FF0000"/>
                  </a:solidFill>
                </a:rPr>
                <a:t>Calibration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 flipH="1">
              <a:off x="7743825" y="2003425"/>
              <a:ext cx="595313" cy="4286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2138282"/>
            <a:ext cx="5854700" cy="1370939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Polarization state generation optics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at Gregorian focus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to calibrate the relay optics and polarimeters.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6850" y="5010218"/>
            <a:ext cx="8856663" cy="1711256"/>
            <a:chOff x="196850" y="5010218"/>
            <a:chExt cx="8856663" cy="1711256"/>
          </a:xfrm>
        </p:grpSpPr>
        <p:grpSp>
          <p:nvGrpSpPr>
            <p:cNvPr id="7" name="Group 6"/>
            <p:cNvGrpSpPr/>
            <p:nvPr/>
          </p:nvGrpSpPr>
          <p:grpSpPr>
            <a:xfrm>
              <a:off x="5616525" y="5053705"/>
              <a:ext cx="3436988" cy="1667769"/>
              <a:chOff x="5616525" y="5053705"/>
              <a:chExt cx="3436988" cy="1667769"/>
            </a:xfrm>
          </p:grpSpPr>
          <p:sp>
            <p:nvSpPr>
              <p:cNvPr id="10" name="TextBox 12"/>
              <p:cNvSpPr txBox="1">
                <a:spLocks noChangeArrowheads="1"/>
              </p:cNvSpPr>
              <p:nvPr/>
            </p:nvSpPr>
            <p:spPr bwMode="auto">
              <a:xfrm>
                <a:off x="6756400" y="6130925"/>
                <a:ext cx="16383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dirty="0" err="1">
                    <a:solidFill>
                      <a:srgbClr val="FF0000"/>
                    </a:solidFill>
                  </a:rPr>
                  <a:t>Polarimeters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616525" y="5053705"/>
                <a:ext cx="3436988" cy="1667769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96850" y="5010218"/>
              <a:ext cx="5854700" cy="109547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dirty="0" err="1" smtClean="0">
                  <a:latin typeface="Arial" charset="0"/>
                  <a:ea typeface="ＭＳ Ｐゴシック" charset="0"/>
                  <a:cs typeface="ＭＳ Ｐゴシック" charset="0"/>
                </a:rPr>
                <a:t>Polarimeters</a:t>
              </a:r>
              <a:r>
                <a:rPr lang="en-US" sz="2400" dirty="0" smtClean="0">
                  <a:latin typeface="Arial" charset="0"/>
                  <a:ea typeface="ＭＳ Ｐゴシック" charset="0"/>
                  <a:cs typeface="ＭＳ Ｐゴシック" charset="0"/>
                </a:rPr>
                <a:t> at each of four instruments in the </a:t>
              </a:r>
              <a:r>
                <a:rPr lang="en-US" sz="2400" dirty="0" err="1" smtClean="0">
                  <a:latin typeface="Arial" charset="0"/>
                  <a:ea typeface="ＭＳ Ｐゴシック" charset="0"/>
                  <a:cs typeface="ＭＳ Ｐゴシック" charset="0"/>
                </a:rPr>
                <a:t>Coudé</a:t>
              </a:r>
              <a:r>
                <a:rPr lang="en-US" sz="2400" dirty="0" smtClean="0"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Lab</a:t>
              </a: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8" name="Curved Left Arrow 17"/>
          <p:cNvSpPr/>
          <p:nvPr/>
        </p:nvSpPr>
        <p:spPr>
          <a:xfrm>
            <a:off x="7422205" y="3647403"/>
            <a:ext cx="546216" cy="22937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>
            <a:off x="7662084" y="2421219"/>
            <a:ext cx="321104" cy="49001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232436"/>
            <a:ext cx="5854700" cy="1370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Use observations to calibrate mirrors preceding calibration optics.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7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41"/>
    </mc:Choice>
    <mc:Fallback xmlns="">
      <p:transition xmlns:p14="http://schemas.microsoft.com/office/powerpoint/2010/main" spd="slow" advTm="3574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H14_ITC.bmp"/>
          <p:cNvPicPr>
            <a:picLocks noChangeAspect="1"/>
          </p:cNvPicPr>
          <p:nvPr/>
        </p:nvPicPr>
        <p:blipFill>
          <a:blip r:embed="rId3" cstate="print">
            <a:lum bright="28000" contrast="58000"/>
          </a:blip>
          <a:stretch>
            <a:fillRect/>
          </a:stretch>
        </p:blipFill>
        <p:spPr>
          <a:xfrm>
            <a:off x="734152" y="0"/>
            <a:ext cx="7647848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76200"/>
            <a:ext cx="5486400" cy="1143000"/>
          </a:xfrm>
        </p:spPr>
        <p:txBody>
          <a:bodyPr/>
          <a:lstStyle/>
          <a:p>
            <a:r>
              <a:rPr lang="en-US" dirty="0" err="1" smtClean="0"/>
              <a:t>Coud</a:t>
            </a:r>
            <a:r>
              <a:rPr lang="en-US" dirty="0" err="1" smtClean="0">
                <a:latin typeface="Calibri"/>
              </a:rPr>
              <a:t>é</a:t>
            </a:r>
            <a:r>
              <a:rPr lang="en-US" dirty="0" smtClean="0">
                <a:latin typeface="Calibri"/>
              </a:rPr>
              <a:t> Layout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57400" y="457200"/>
            <a:ext cx="1066800" cy="1066800"/>
            <a:chOff x="2057400" y="457200"/>
            <a:chExt cx="1066800" cy="1066800"/>
          </a:xfrm>
        </p:grpSpPr>
        <p:sp>
          <p:nvSpPr>
            <p:cNvPr id="7" name="Rounded Rectangle 6"/>
            <p:cNvSpPr/>
            <p:nvPr/>
          </p:nvSpPr>
          <p:spPr>
            <a:xfrm>
              <a:off x="2057400" y="457200"/>
              <a:ext cx="1066800" cy="6858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09800" y="54358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ViSP</a:t>
              </a:r>
              <a:endParaRPr lang="en-US" sz="2800" dirty="0"/>
            </a:p>
          </p:txBody>
        </p:sp>
        <p:cxnSp>
          <p:nvCxnSpPr>
            <p:cNvPr id="17" name="Straight Arrow Connector 16"/>
            <p:cNvCxnSpPr>
              <a:stCxn id="7" idx="2"/>
            </p:cNvCxnSpPr>
            <p:nvPr/>
          </p:nvCxnSpPr>
          <p:spPr>
            <a:xfrm>
              <a:off x="2590800" y="1143000"/>
              <a:ext cx="4572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858000" y="1371600"/>
            <a:ext cx="1981200" cy="914400"/>
            <a:chOff x="6858000" y="1371600"/>
            <a:chExt cx="1981200" cy="914400"/>
          </a:xfrm>
        </p:grpSpPr>
        <p:sp>
          <p:nvSpPr>
            <p:cNvPr id="12" name="Rounded Rectangle 11"/>
            <p:cNvSpPr/>
            <p:nvPr/>
          </p:nvSpPr>
          <p:spPr>
            <a:xfrm>
              <a:off x="6858000" y="1371600"/>
              <a:ext cx="1981200" cy="6858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4200" y="145798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Cryo</a:t>
              </a:r>
              <a:r>
                <a:rPr lang="en-US" sz="2800" dirty="0" smtClean="0"/>
                <a:t>-NIRSP</a:t>
              </a:r>
              <a:endParaRPr lang="en-US" sz="2800" dirty="0"/>
            </a:p>
          </p:txBody>
        </p:sp>
        <p:cxnSp>
          <p:nvCxnSpPr>
            <p:cNvPr id="22" name="Straight Arrow Connector 21"/>
            <p:cNvCxnSpPr>
              <a:stCxn id="12" idx="2"/>
            </p:cNvCxnSpPr>
            <p:nvPr/>
          </p:nvCxnSpPr>
          <p:spPr>
            <a:xfrm flipH="1">
              <a:off x="7543800" y="2057400"/>
              <a:ext cx="304800" cy="2286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629400" y="3048000"/>
            <a:ext cx="2133600" cy="685800"/>
            <a:chOff x="6629400" y="3048000"/>
            <a:chExt cx="2133600" cy="685800"/>
          </a:xfrm>
        </p:grpSpPr>
        <p:sp>
          <p:nvSpPr>
            <p:cNvPr id="14" name="Rounded Rectangle 13"/>
            <p:cNvSpPr/>
            <p:nvPr/>
          </p:nvSpPr>
          <p:spPr>
            <a:xfrm>
              <a:off x="7696200" y="3048000"/>
              <a:ext cx="1066800" cy="6858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48600" y="313438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VTF</a:t>
              </a:r>
              <a:endParaRPr lang="en-US" sz="2800" dirty="0"/>
            </a:p>
          </p:txBody>
        </p:sp>
        <p:cxnSp>
          <p:nvCxnSpPr>
            <p:cNvPr id="24" name="Straight Arrow Connector 23"/>
            <p:cNvCxnSpPr>
              <a:stCxn id="14" idx="1"/>
            </p:cNvCxnSpPr>
            <p:nvPr/>
          </p:nvCxnSpPr>
          <p:spPr>
            <a:xfrm flipH="1">
              <a:off x="6629400" y="3390900"/>
              <a:ext cx="1066800" cy="381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419600" y="4983020"/>
            <a:ext cx="1752600" cy="1417780"/>
            <a:chOff x="4419600" y="4983020"/>
            <a:chExt cx="1752600" cy="1417780"/>
          </a:xfrm>
        </p:grpSpPr>
        <p:sp>
          <p:nvSpPr>
            <p:cNvPr id="10" name="Rounded Rectangle 9"/>
            <p:cNvSpPr/>
            <p:nvPr/>
          </p:nvSpPr>
          <p:spPr>
            <a:xfrm>
              <a:off x="4419600" y="5715000"/>
              <a:ext cx="1752600" cy="6858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5800" y="57552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DL-NIRSP</a:t>
              </a:r>
              <a:endParaRPr lang="en-US" sz="2800" dirty="0"/>
            </a:p>
          </p:txBody>
        </p:sp>
        <p:cxnSp>
          <p:nvCxnSpPr>
            <p:cNvPr id="27" name="Straight Arrow Connector 26"/>
            <p:cNvCxnSpPr>
              <a:stCxn id="10" idx="0"/>
            </p:cNvCxnSpPr>
            <p:nvPr/>
          </p:nvCxnSpPr>
          <p:spPr>
            <a:xfrm flipH="1" flipV="1">
              <a:off x="5181600" y="4983020"/>
              <a:ext cx="114300" cy="685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81000" y="1676400"/>
            <a:ext cx="2438400" cy="1219200"/>
            <a:chOff x="381000" y="1676400"/>
            <a:chExt cx="2438400" cy="1219200"/>
          </a:xfrm>
        </p:grpSpPr>
        <p:sp>
          <p:nvSpPr>
            <p:cNvPr id="33" name="Rounded Rectangle 32"/>
            <p:cNvSpPr/>
            <p:nvPr/>
          </p:nvSpPr>
          <p:spPr>
            <a:xfrm>
              <a:off x="381000" y="1676400"/>
              <a:ext cx="1066800" cy="685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3400" y="176278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VBI</a:t>
              </a:r>
              <a:endParaRPr lang="en-US" sz="2800" dirty="0"/>
            </a:p>
          </p:txBody>
        </p:sp>
        <p:cxnSp>
          <p:nvCxnSpPr>
            <p:cNvPr id="36" name="Straight Arrow Connector 35"/>
            <p:cNvCxnSpPr>
              <a:stCxn id="33" idx="2"/>
            </p:cNvCxnSpPr>
            <p:nvPr/>
          </p:nvCxnSpPr>
          <p:spPr>
            <a:xfrm>
              <a:off x="914400" y="2362200"/>
              <a:ext cx="190500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CED1-5F2E-4B83-A8B1-8733E32AEA9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04800" y="3390900"/>
            <a:ext cx="1143000" cy="1723738"/>
            <a:chOff x="304800" y="3390900"/>
            <a:chExt cx="1143000" cy="1723738"/>
          </a:xfrm>
        </p:grpSpPr>
        <p:sp>
          <p:nvSpPr>
            <p:cNvPr id="29" name="Rounded Rectangle 28"/>
            <p:cNvSpPr/>
            <p:nvPr/>
          </p:nvSpPr>
          <p:spPr>
            <a:xfrm>
              <a:off x="304800" y="4428838"/>
              <a:ext cx="1066800" cy="6858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" y="4515218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WFC</a:t>
              </a:r>
              <a:endParaRPr lang="en-US" sz="28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808182" y="3390900"/>
              <a:ext cx="639618" cy="103793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644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466" y="2072742"/>
            <a:ext cx="4430938" cy="4413742"/>
          </a:xfrm>
          <a:prstGeom prst="rect">
            <a:avLst/>
          </a:prstGeo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0700" y="6486484"/>
            <a:ext cx="686099" cy="234991"/>
          </a:xfrm>
        </p:spPr>
        <p:txBody>
          <a:bodyPr/>
          <a:lstStyle/>
          <a:p>
            <a:fld id="{28122CB5-F651-1A4A-BDE6-CD4283C676F0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42467" y="180128"/>
            <a:ext cx="4414017" cy="3831995"/>
            <a:chOff x="228448" y="4300487"/>
            <a:chExt cx="4414017" cy="3831995"/>
          </a:xfrm>
        </p:grpSpPr>
        <p:sp>
          <p:nvSpPr>
            <p:cNvPr id="17" name="TextBox 16"/>
            <p:cNvSpPr txBox="1"/>
            <p:nvPr/>
          </p:nvSpPr>
          <p:spPr>
            <a:xfrm>
              <a:off x="228448" y="4300487"/>
              <a:ext cx="44140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Cryogenic Near Infrared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Spectro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-polarimeter (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Cryo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-NIRSP):  Individually selectable lines between 1000nm and 5000nm.</a:t>
              </a:r>
              <a:endParaRPr lang="en-US" sz="2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194359" y="5870147"/>
              <a:ext cx="662102" cy="226233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50447" y="1891427"/>
            <a:ext cx="6170976" cy="3390806"/>
            <a:chOff x="250447" y="1891427"/>
            <a:chExt cx="6170976" cy="3390806"/>
          </a:xfrm>
        </p:grpSpPr>
        <p:sp>
          <p:nvSpPr>
            <p:cNvPr id="15" name="TextBox 14"/>
            <p:cNvSpPr txBox="1"/>
            <p:nvPr/>
          </p:nvSpPr>
          <p:spPr>
            <a:xfrm>
              <a:off x="250447" y="1891427"/>
              <a:ext cx="360764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Diffraction Limited Near Infrared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Spectro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-polarimeter (DL-NIRSP):  Three selectable lines simultaneously between 500nm and 2500nm.</a:t>
              </a:r>
              <a:endParaRPr lang="en-US" sz="2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434741" y="3091042"/>
              <a:ext cx="2986682" cy="219119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32143" y="259437"/>
            <a:ext cx="6434395" cy="2442883"/>
            <a:chOff x="232143" y="259437"/>
            <a:chExt cx="6434395" cy="2442883"/>
          </a:xfrm>
        </p:grpSpPr>
        <p:sp>
          <p:nvSpPr>
            <p:cNvPr id="2" name="TextBox 1"/>
            <p:cNvSpPr txBox="1"/>
            <p:nvPr/>
          </p:nvSpPr>
          <p:spPr>
            <a:xfrm>
              <a:off x="232143" y="259437"/>
              <a:ext cx="44103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Visible 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Spectro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-polarimeter (</a:t>
              </a:r>
              <a:r>
                <a:rPr lang="en-US" sz="2400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ViSP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):  Any three lines simultaneously between 380nm and 1100nm</a:t>
              </a:r>
              <a:endParaRPr lang="en-US" sz="2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278400" y="1443163"/>
              <a:ext cx="2388138" cy="1259157"/>
              <a:chOff x="2223827" y="1451813"/>
              <a:chExt cx="1738313" cy="2785676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2231319" y="1467845"/>
                <a:ext cx="1730821" cy="276964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2223827" y="1451813"/>
                <a:ext cx="1730821" cy="27696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/>
          <p:cNvSpPr txBox="1"/>
          <p:nvPr/>
        </p:nvSpPr>
        <p:spPr>
          <a:xfrm>
            <a:off x="6988262" y="2818354"/>
            <a:ext cx="138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ViSP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9701" y="5163792"/>
            <a:ext cx="193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DL NIRSP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5819" y="4178028"/>
            <a:ext cx="144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Cryo</a:t>
            </a:r>
            <a:r>
              <a:rPr lang="en-US" dirty="0" smtClean="0">
                <a:solidFill>
                  <a:schemeClr val="bg1"/>
                </a:solidFill>
              </a:rPr>
              <a:t> NIRSP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81450" y="4800722"/>
            <a:ext cx="78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VTF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7297" y="4559393"/>
            <a:ext cx="6988262" cy="1200328"/>
            <a:chOff x="0" y="4559393"/>
            <a:chExt cx="6988262" cy="1200328"/>
          </a:xfrm>
        </p:grpSpPr>
        <p:sp>
          <p:nvSpPr>
            <p:cNvPr id="25" name="TextBox 24"/>
            <p:cNvSpPr txBox="1"/>
            <p:nvPr/>
          </p:nvSpPr>
          <p:spPr>
            <a:xfrm>
              <a:off x="0" y="4559393"/>
              <a:ext cx="441401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Visible Tunable Filter:  Individually selectable lines between 520nm and 860nm.</a:t>
              </a:r>
              <a:endParaRPr lang="en-US" sz="2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3691428" y="4800722"/>
              <a:ext cx="3296834" cy="732403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8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19"/>
    </mc:Choice>
    <mc:Fallback xmlns="">
      <p:transition xmlns:p14="http://schemas.microsoft.com/office/powerpoint/2010/main" spd="slow" advTm="463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50" y="1142219"/>
            <a:ext cx="7446138" cy="48082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a model, a string of Mueller matrices, that describes polarization of the telescope end-to-end.</a:t>
            </a:r>
          </a:p>
          <a:p>
            <a:r>
              <a:rPr lang="en-US" sz="2800" dirty="0" smtClean="0"/>
              <a:t>Measure intensities for numerous calibration optics generator states and telescope orientations to infer parameters of the model from Gregorian focus to the instruments</a:t>
            </a:r>
          </a:p>
          <a:p>
            <a:r>
              <a:rPr lang="en-US" sz="2800" dirty="0" smtClean="0"/>
              <a:t>Measure polarization of targets of known polarization signatures to infer properties of optics preceding the Gregorian focus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9744"/>
            <a:ext cx="7634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Polarization Calibration Process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9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55"/>
    </mc:Choice>
    <mc:Fallback xmlns="">
      <p:transition xmlns:p14="http://schemas.microsoft.com/office/powerpoint/2010/main" spd="slow" advTm="395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6" y="1384851"/>
            <a:ext cx="6368557" cy="483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Polarization model predicts:</a:t>
            </a:r>
          </a:p>
          <a:p>
            <a:pPr marL="0" indent="0">
              <a:buNone/>
            </a:pPr>
            <a:r>
              <a:rPr lang="en-US" dirty="0" smtClean="0"/>
              <a:t>Intensity for each calibration optical configuration (</a:t>
            </a:r>
            <a:r>
              <a:rPr lang="en-US" i="1" dirty="0" smtClean="0"/>
              <a:t>j</a:t>
            </a:r>
            <a:r>
              <a:rPr lang="en-US" dirty="0" smtClean="0"/>
              <a:t>), </a:t>
            </a:r>
            <a:r>
              <a:rPr lang="en-US" i="1" dirty="0" smtClean="0"/>
              <a:t>elevation</a:t>
            </a:r>
            <a:r>
              <a:rPr lang="en-US" dirty="0" smtClean="0"/>
              <a:t>, </a:t>
            </a:r>
            <a:r>
              <a:rPr lang="en-US" i="1" dirty="0" err="1" smtClean="0"/>
              <a:t>coude</a:t>
            </a:r>
            <a:r>
              <a:rPr lang="en-US" i="1" dirty="0" smtClean="0"/>
              <a:t>-azimuth </a:t>
            </a:r>
            <a:r>
              <a:rPr lang="en-US" dirty="0" smtClean="0"/>
              <a:t>angle, and modulator rotation angle (</a:t>
            </a:r>
            <a:r>
              <a:rPr lang="en-US" i="1" dirty="0" err="1" smtClean="0"/>
              <a:t>φ</a:t>
            </a:r>
            <a:r>
              <a:rPr lang="en-US" dirty="0" smtClean="0"/>
              <a:t>) at a range of wavelengths.</a:t>
            </a:r>
          </a:p>
          <a:p>
            <a:pPr marL="0" indent="0">
              <a:buNone/>
            </a:pPr>
            <a:r>
              <a:rPr lang="en-US" dirty="0" smtClean="0"/>
              <a:t>At least a starting point for higher order effects, field of view changes, temporal degradation, …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109066"/>
              </p:ext>
            </p:extLst>
          </p:nvPr>
        </p:nvGraphicFramePr>
        <p:xfrm>
          <a:off x="22726" y="74027"/>
          <a:ext cx="85502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Equation" r:id="rId4" imgW="4610100" imgH="228600" progId="Equation.3">
                  <p:embed/>
                </p:oleObj>
              </mc:Choice>
              <mc:Fallback>
                <p:oleObj name="Equation" r:id="rId4" imgW="461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26" y="74027"/>
                        <a:ext cx="8550275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051303" y="450615"/>
            <a:ext cx="3288965" cy="6435725"/>
            <a:chOff x="6051303" y="450615"/>
            <a:chExt cx="3288965" cy="6435725"/>
          </a:xfrm>
        </p:grpSpPr>
        <p:pic>
          <p:nvPicPr>
            <p:cNvPr id="11" name="Picture 3" descr="OpticsLightPath.preview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303" y="450615"/>
              <a:ext cx="3141662" cy="643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7913105" y="1917440"/>
              <a:ext cx="14271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</a:rPr>
                <a:t>Calibration</a:t>
              </a: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 flipH="1">
              <a:off x="8114741" y="2317490"/>
              <a:ext cx="511946" cy="4286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7048500" y="6222027"/>
              <a:ext cx="1638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</a:rPr>
                <a:t>Polarimeters</a:t>
              </a:r>
            </a:p>
          </p:txBody>
        </p:sp>
        <p:sp>
          <p:nvSpPr>
            <p:cNvPr id="2" name="Curved Left Arrow 1"/>
            <p:cNvSpPr/>
            <p:nvPr/>
          </p:nvSpPr>
          <p:spPr>
            <a:xfrm>
              <a:off x="7687994" y="4293159"/>
              <a:ext cx="546216" cy="229377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urved Up Arrow 6"/>
            <p:cNvSpPr/>
            <p:nvPr/>
          </p:nvSpPr>
          <p:spPr>
            <a:xfrm>
              <a:off x="7913106" y="2746115"/>
              <a:ext cx="321104" cy="490014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1314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4"/>
    </mc:Choice>
    <mc:Fallback xmlns="">
      <p:transition xmlns:p14="http://schemas.microsoft.com/office/powerpoint/2010/main" spd="slow" advTm="40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720"/>
            <a:ext cx="8686800" cy="5098020"/>
          </a:xfrm>
        </p:spPr>
        <p:txBody>
          <a:bodyPr>
            <a:normAutofit/>
          </a:bodyPr>
          <a:lstStyle/>
          <a:p>
            <a:r>
              <a:rPr lang="en-US" dirty="0" smtClean="0"/>
              <a:t>Group mirrors into fewer individual matrices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12</a:t>
            </a:r>
            <a:endParaRPr lang="en-US" baseline="-25000" dirty="0"/>
          </a:p>
          <a:p>
            <a:pPr lvl="1"/>
            <a:r>
              <a:rPr lang="en-US" dirty="0"/>
              <a:t>M</a:t>
            </a:r>
            <a:r>
              <a:rPr lang="en-US" baseline="-25000" dirty="0"/>
              <a:t>34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56</a:t>
            </a:r>
          </a:p>
          <a:p>
            <a:r>
              <a:rPr lang="en-US" dirty="0" smtClean="0"/>
              <a:t>Use a simplified matrix description for each of the groups</a:t>
            </a:r>
          </a:p>
          <a:p>
            <a:r>
              <a:rPr lang="en-US" dirty="0" smtClean="0"/>
              <a:t>Group final mirrors, instrument optics, and modulators into a modulation matrix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30837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In order to infer the telescope model from measurements, simplify the model to reduce the number of free parameters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4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90"/>
    </mc:Choice>
    <mc:Fallback xmlns="">
      <p:transition xmlns:p14="http://schemas.microsoft.com/office/powerpoint/2010/main" spd="slow" advTm="408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03"/>
            <a:ext cx="8229600" cy="810107"/>
          </a:xfrm>
        </p:spPr>
        <p:txBody>
          <a:bodyPr/>
          <a:lstStyle/>
          <a:p>
            <a:r>
              <a:rPr lang="en-US" dirty="0" smtClean="0"/>
              <a:t>Mirror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Polarimetric Techniques &amp;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2CB5-F651-1A4A-BDE6-CD4283C676F0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5090" y="2589885"/>
            <a:ext cx="8229600" cy="95612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A string of mirrors with axes crossed or aligned has the matrix form of a single mirror and is described by retardation, </a:t>
            </a:r>
            <a:r>
              <a:rPr lang="en-US" sz="2800" dirty="0" err="1" smtClean="0"/>
              <a:t>δ</a:t>
            </a:r>
            <a:r>
              <a:rPr lang="en-US" sz="2800" dirty="0" smtClean="0"/>
              <a:t>, and the ratio of </a:t>
            </a:r>
            <a:r>
              <a:rPr lang="en-US" sz="2800" dirty="0" err="1" smtClean="0"/>
              <a:t>reflectivities</a:t>
            </a:r>
            <a:r>
              <a:rPr lang="en-US" sz="2800" dirty="0" smtClean="0"/>
              <a:t> in and perpendicular to the plane of incidence,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/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1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119495"/>
              </p:ext>
            </p:extLst>
          </p:nvPr>
        </p:nvGraphicFramePr>
        <p:xfrm>
          <a:off x="2231681" y="3578517"/>
          <a:ext cx="4859337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0" name="Equation" r:id="rId4" imgW="3124200" imgH="1803400" progId="Equation.3">
                  <p:embed/>
                </p:oleObj>
              </mc:Choice>
              <mc:Fallback>
                <p:oleObj name="Equation" r:id="rId4" imgW="3124200" imgH="180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681" y="3578517"/>
                        <a:ext cx="4859337" cy="280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e 9"/>
          <p:cNvSpPr/>
          <p:nvPr/>
        </p:nvSpPr>
        <p:spPr>
          <a:xfrm rot="5400000">
            <a:off x="7076175" y="1365549"/>
            <a:ext cx="525807" cy="6673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>
            <a:off x="5956599" y="1365550"/>
            <a:ext cx="525807" cy="6673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45098" y="1866644"/>
            <a:ext cx="834325" cy="671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/>
              <a:t>M</a:t>
            </a:r>
            <a:r>
              <a:rPr lang="en-US" sz="2400" b="1" baseline="-25000" dirty="0" smtClean="0"/>
              <a:t>56</a:t>
            </a:r>
            <a:endParaRPr lang="en-US" sz="2400" b="1" baseline="-25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073656" y="1866644"/>
            <a:ext cx="834325" cy="671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/>
              <a:t>M</a:t>
            </a:r>
            <a:r>
              <a:rPr lang="en-US" sz="2400" b="1" baseline="-25000" dirty="0" smtClean="0"/>
              <a:t>34</a:t>
            </a:r>
            <a:endParaRPr lang="en-US" sz="2400" b="1" baseline="-25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169219"/>
              </p:ext>
            </p:extLst>
          </p:nvPr>
        </p:nvGraphicFramePr>
        <p:xfrm>
          <a:off x="319088" y="1097543"/>
          <a:ext cx="85502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" name="Equation" r:id="rId6" imgW="4610100" imgH="228600" progId="Equation.3">
                  <p:embed/>
                </p:oleObj>
              </mc:Choice>
              <mc:Fallback>
                <p:oleObj name="Equation" r:id="rId6" imgW="461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9088" y="1097543"/>
                        <a:ext cx="8550275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7907981" y="1866644"/>
            <a:ext cx="834325" cy="671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/>
              <a:t>M</a:t>
            </a:r>
            <a:r>
              <a:rPr lang="en-US" sz="2400" b="1" baseline="-25000" dirty="0" smtClean="0"/>
              <a:t>12</a:t>
            </a:r>
            <a:endParaRPr lang="en-US" sz="2400" b="1" baseline="-25000" dirty="0"/>
          </a:p>
        </p:txBody>
      </p:sp>
      <p:sp>
        <p:nvSpPr>
          <p:cNvPr id="24" name="Right Brace 23"/>
          <p:cNvSpPr/>
          <p:nvPr/>
        </p:nvSpPr>
        <p:spPr>
          <a:xfrm rot="5400000">
            <a:off x="8090199" y="1365549"/>
            <a:ext cx="525807" cy="6673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192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22"/>
    </mc:Choice>
    <mc:Fallback xmlns="">
      <p:transition xmlns:p14="http://schemas.microsoft.com/office/powerpoint/2010/main" spd="slow" advTm="666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8|6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8|6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6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24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3.2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8|6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8|6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1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19421</TotalTime>
  <Words>1094</Words>
  <Application>Microsoft Macintosh PowerPoint</Application>
  <PresentationFormat>On-screen Show (4:3)</PresentationFormat>
  <Paragraphs>181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Polarization Calibration of the Daniel K Inouye Solar Telescope (DKIST) formerly Advanced Technology Solar Telescope  </vt:lpstr>
      <vt:lpstr>PowerPoint Presentation</vt:lpstr>
      <vt:lpstr>PowerPoint Presentation</vt:lpstr>
      <vt:lpstr>Coudé Layout</vt:lpstr>
      <vt:lpstr>PowerPoint Presentation</vt:lpstr>
      <vt:lpstr>PowerPoint Presentation</vt:lpstr>
      <vt:lpstr>PowerPoint Presentation</vt:lpstr>
      <vt:lpstr>PowerPoint Presentation</vt:lpstr>
      <vt:lpstr>Mirror Groups</vt:lpstr>
      <vt:lpstr>PowerPoint Presentation</vt:lpstr>
      <vt:lpstr>Modulation Matrix</vt:lpstr>
      <vt:lpstr>PowerPoint Presentation</vt:lpstr>
      <vt:lpstr>PowerPoint Presentation</vt:lpstr>
      <vt:lpstr>M1 and M2</vt:lpstr>
      <vt:lpstr>M1 and M2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AURA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Elmore</dc:creator>
  <cp:lastModifiedBy>David Elmore</cp:lastModifiedBy>
  <cp:revision>225</cp:revision>
  <dcterms:created xsi:type="dcterms:W3CDTF">2013-08-28T18:09:47Z</dcterms:created>
  <dcterms:modified xsi:type="dcterms:W3CDTF">2014-04-03T14:40:34Z</dcterms:modified>
</cp:coreProperties>
</file>