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0" r:id="rId3"/>
    <p:sldId id="282" r:id="rId4"/>
    <p:sldId id="272" r:id="rId5"/>
    <p:sldId id="283" r:id="rId6"/>
    <p:sldId id="284" r:id="rId7"/>
    <p:sldId id="285" r:id="rId8"/>
    <p:sldId id="258" r:id="rId9"/>
    <p:sldId id="277" r:id="rId10"/>
    <p:sldId id="279" r:id="rId11"/>
    <p:sldId id="271" r:id="rId12"/>
    <p:sldId id="278" r:id="rId13"/>
    <p:sldId id="264" r:id="rId14"/>
    <p:sldId id="281" r:id="rId15"/>
    <p:sldId id="270" r:id="rId16"/>
    <p:sldId id="273" r:id="rId17"/>
    <p:sldId id="280" r:id="rId18"/>
    <p:sldId id="262" r:id="rId19"/>
    <p:sldId id="274" r:id="rId20"/>
    <p:sldId id="257" r:id="rId21"/>
    <p:sldId id="275" r:id="rId22"/>
    <p:sldId id="263" r:id="rId23"/>
    <p:sldId id="276" r:id="rId24"/>
    <p:sldId id="265" r:id="rId25"/>
    <p:sldId id="266" r:id="rId26"/>
    <p:sldId id="292" r:id="rId27"/>
    <p:sldId id="291" r:id="rId28"/>
    <p:sldId id="269" r:id="rId29"/>
    <p:sldId id="290" r:id="rId30"/>
    <p:sldId id="287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842215"/>
    <a:srgbClr val="C86400"/>
    <a:srgbClr val="000000"/>
    <a:srgbClr val="AA4018"/>
    <a:srgbClr val="CC0000"/>
    <a:srgbClr val="922E14"/>
    <a:srgbClr val="303C18"/>
    <a:srgbClr val="B53A22"/>
    <a:srgbClr val="95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9" autoAdjust="0"/>
    <p:restoredTop sz="92895" autoAdjust="0"/>
  </p:normalViewPr>
  <p:slideViewPr>
    <p:cSldViewPr>
      <p:cViewPr>
        <p:scale>
          <a:sx n="84" d="100"/>
          <a:sy n="84" d="100"/>
        </p:scale>
        <p:origin x="-143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zet\Desktop\Mesures%20mueller\Mesures%20d&#233;cembre%202013%20mesure%20d'&#233;chantillons%20(points)\11-12-13%20night,%20mesure%20d'orientation%20et%20de%20retard%20lame%20de%20phase%20160%20points%20638nm\resultsorienta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&#233;r&#233;my\Desktop\Courbes%20Sandeep\retardance\resultsretardanc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&#233;r&#233;my\Desktop\Courbes%20Sandeep\Comp45%20then%20diat\resultsretardance_35percentdiattenu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43152992972652"/>
          <c:y val="3.3643991017897633E-2"/>
          <c:w val="0.76477995089323514"/>
          <c:h val="0.82618424572077176"/>
        </c:manualLayout>
      </c:layout>
      <c:scatterChart>
        <c:scatterStyle val="smoothMarker"/>
        <c:varyColors val="0"/>
        <c:ser>
          <c:idx val="0"/>
          <c:order val="0"/>
          <c:tx>
            <c:v>Measured orientation</c:v>
          </c:tx>
          <c:spPr>
            <a:ln w="19050">
              <a:noFill/>
            </a:ln>
          </c:spPr>
          <c:marker>
            <c:symbol val="circle"/>
            <c:size val="6"/>
            <c:spPr>
              <a:solidFill>
                <a:schemeClr val="accent6">
                  <a:lumMod val="75000"/>
                </a:schemeClr>
              </a:solidFill>
              <a:ln w="3175"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0.1"/>
          </c:errBars>
          <c:xVal>
            <c:numRef>
              <c:f>Sheet1!$A$3:$A$12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xVal>
          <c:yVal>
            <c:numRef>
              <c:f>Sheet1!$B$3:$B$12</c:f>
              <c:numCache>
                <c:formatCode>General</c:formatCode>
                <c:ptCount val="10"/>
                <c:pt idx="0">
                  <c:v>0</c:v>
                </c:pt>
                <c:pt idx="1">
                  <c:v>10.5</c:v>
                </c:pt>
                <c:pt idx="2">
                  <c:v>21</c:v>
                </c:pt>
                <c:pt idx="3">
                  <c:v>31</c:v>
                </c:pt>
                <c:pt idx="4">
                  <c:v>42</c:v>
                </c:pt>
                <c:pt idx="5">
                  <c:v>50.5</c:v>
                </c:pt>
                <c:pt idx="6">
                  <c:v>61</c:v>
                </c:pt>
                <c:pt idx="7">
                  <c:v>71</c:v>
                </c:pt>
                <c:pt idx="8">
                  <c:v>81</c:v>
                </c:pt>
                <c:pt idx="9">
                  <c:v>91</c:v>
                </c:pt>
              </c:numCache>
            </c:numRef>
          </c:yVal>
          <c:smooth val="1"/>
        </c:ser>
        <c:ser>
          <c:idx val="1"/>
          <c:order val="1"/>
          <c:spPr>
            <a:ln w="28575">
              <a:solidFill>
                <a:srgbClr val="C86400"/>
              </a:solidFill>
            </a:ln>
          </c:spPr>
          <c:marker>
            <c:symbol val="none"/>
          </c:marker>
          <c:xVal>
            <c:numRef>
              <c:f>Sheet1!$A$3:$A$12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xVal>
          <c:yVal>
            <c:numRef>
              <c:f>Sheet1!$A$3:$A$12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322944"/>
        <c:axId val="40325120"/>
      </c:scatterChart>
      <c:scatterChart>
        <c:scatterStyle val="smoothMarker"/>
        <c:varyColors val="0"/>
        <c:ser>
          <c:idx val="2"/>
          <c:order val="2"/>
          <c:spPr>
            <a:ln w="22225">
              <a:noFill/>
            </a:ln>
          </c:spPr>
          <c:marker>
            <c:symbol val="circle"/>
            <c:size val="6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2"/>
          </c:errBars>
          <c:xVal>
            <c:numRef>
              <c:f>Sheet1!$A$3:$A$12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xVal>
          <c:yVal>
            <c:numRef>
              <c:f>Sheet1!$E$3:$E$12</c:f>
              <c:numCache>
                <c:formatCode>General</c:formatCode>
                <c:ptCount val="10"/>
                <c:pt idx="0">
                  <c:v>91.043070547079665</c:v>
                </c:pt>
                <c:pt idx="1">
                  <c:v>89.610674849359711</c:v>
                </c:pt>
                <c:pt idx="2">
                  <c:v>90.206551459611219</c:v>
                </c:pt>
                <c:pt idx="3">
                  <c:v>90.086230221002751</c:v>
                </c:pt>
                <c:pt idx="4">
                  <c:v>89.59921568377797</c:v>
                </c:pt>
                <c:pt idx="5">
                  <c:v>89.158037808880223</c:v>
                </c:pt>
                <c:pt idx="6">
                  <c:v>90.246658539147376</c:v>
                </c:pt>
                <c:pt idx="7">
                  <c:v>88.90020658329064</c:v>
                </c:pt>
                <c:pt idx="8">
                  <c:v>88.298600390248239</c:v>
                </c:pt>
                <c:pt idx="9">
                  <c:v>90.613351837763673</c:v>
                </c:pt>
              </c:numCache>
            </c:numRef>
          </c:yVal>
          <c:smooth val="1"/>
        </c:ser>
        <c:ser>
          <c:idx val="3"/>
          <c:order val="3"/>
          <c:spPr>
            <a:ln w="28575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xVal>
            <c:numRef>
              <c:f>Sheet1!$A$3:$A$12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xVal>
          <c:yVal>
            <c:numRef>
              <c:f>Sheet1!$F$3:$F$12</c:f>
              <c:numCache>
                <c:formatCode>General</c:formatCode>
                <c:ptCount val="10"/>
                <c:pt idx="0">
                  <c:v>89.295547795861324</c:v>
                </c:pt>
                <c:pt idx="1">
                  <c:v>89.295547795861324</c:v>
                </c:pt>
                <c:pt idx="2">
                  <c:v>89.295547795861324</c:v>
                </c:pt>
                <c:pt idx="3">
                  <c:v>89.295547795861324</c:v>
                </c:pt>
                <c:pt idx="4">
                  <c:v>89.295547795861324</c:v>
                </c:pt>
                <c:pt idx="5">
                  <c:v>89.295547795861324</c:v>
                </c:pt>
                <c:pt idx="6">
                  <c:v>89.295547795861324</c:v>
                </c:pt>
                <c:pt idx="7">
                  <c:v>89.295547795861324</c:v>
                </c:pt>
                <c:pt idx="8">
                  <c:v>89.295547795861324</c:v>
                </c:pt>
                <c:pt idx="9">
                  <c:v>89.295547795861324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337408"/>
        <c:axId val="40327040"/>
      </c:scatterChart>
      <c:valAx>
        <c:axId val="40322944"/>
        <c:scaling>
          <c:orientation val="minMax"/>
          <c:max val="90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/>
                  <a:t>Orientation </a:t>
                </a:r>
                <a:r>
                  <a:rPr lang="fr-FR" sz="1600" smtClean="0"/>
                  <a:t>angle of waveplate </a:t>
                </a:r>
                <a:r>
                  <a:rPr lang="fr-FR" sz="1600"/>
                  <a:t>[degrees]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0325120"/>
        <c:crosses val="autoZero"/>
        <c:crossBetween val="midCat"/>
      </c:valAx>
      <c:valAx>
        <c:axId val="40325120"/>
        <c:scaling>
          <c:orientation val="minMax"/>
          <c:max val="90"/>
          <c:min val="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900"/>
                </a:pPr>
                <a:r>
                  <a:rPr lang="fr-FR" sz="1600" b="1" i="0" baseline="0" smtClean="0">
                    <a:effectLst/>
                  </a:rPr>
                  <a:t>Rotation angle of waveplate (</a:t>
                </a:r>
                <a:r>
                  <a:rPr lang="fr-FR" sz="1600" b="1" i="0" baseline="0" smtClean="0">
                    <a:solidFill>
                      <a:srgbClr val="C86400"/>
                    </a:solidFill>
                    <a:effectLst/>
                  </a:rPr>
                  <a:t>orange</a:t>
                </a:r>
                <a:r>
                  <a:rPr lang="fr-FR" sz="1600" b="1" i="0" baseline="0" smtClean="0">
                    <a:effectLst/>
                  </a:rPr>
                  <a:t>) [degrees]</a:t>
                </a:r>
                <a:endParaRPr lang="fr-FR" sz="900">
                  <a:effectLst/>
                </a:endParaRPr>
              </a:p>
            </c:rich>
          </c:tx>
          <c:layout>
            <c:manualLayout>
              <c:xMode val="edge"/>
              <c:yMode val="edge"/>
              <c:x val="1.316824025904781E-2"/>
              <c:y val="0.105366652809186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0322944"/>
        <c:crosses val="autoZero"/>
        <c:crossBetween val="midCat"/>
      </c:valAx>
      <c:valAx>
        <c:axId val="40327040"/>
        <c:scaling>
          <c:orientation val="minMax"/>
          <c:max val="150"/>
          <c:min val="5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fr-FR" sz="1600" b="1" i="0" baseline="0" smtClean="0">
                    <a:effectLst/>
                  </a:rPr>
                  <a:t>Measured retardance (black)</a:t>
                </a:r>
                <a:endParaRPr lang="fr-FR" sz="1600" smtClean="0">
                  <a:effectLst/>
                </a:endParaRPr>
              </a:p>
              <a:p>
                <a:pPr>
                  <a:defRPr sz="1600"/>
                </a:pPr>
                <a:r>
                  <a:rPr lang="fr-FR" sz="1600" b="1" i="0" baseline="0" smtClean="0">
                    <a:effectLst/>
                  </a:rPr>
                  <a:t>[degrees]</a:t>
                </a:r>
                <a:endParaRPr lang="fr-FR" sz="160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0337408"/>
        <c:crosses val="max"/>
        <c:crossBetween val="midCat"/>
      </c:valAx>
      <c:valAx>
        <c:axId val="40337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03270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645262497976157E-2"/>
          <c:y val="4.0446326048412702E-2"/>
          <c:w val="0.88428323254877006"/>
          <c:h val="0.7821342219542412"/>
        </c:manualLayout>
      </c:layout>
      <c:scatterChart>
        <c:scatterStyle val="smoothMarker"/>
        <c:varyColors val="0"/>
        <c:ser>
          <c:idx val="1"/>
          <c:order val="0"/>
          <c:tx>
            <c:v>Measured</c:v>
          </c:tx>
          <c:spPr>
            <a:ln>
              <a:noFill/>
            </a:ln>
          </c:spPr>
          <c:marker>
            <c:symbol val="circle"/>
            <c:size val="6"/>
            <c:spPr>
              <a:solidFill>
                <a:schemeClr val="accent1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2"/>
          </c:errBars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Sheet1!$C$2:$C$20</c:f>
              <c:numCache>
                <c:formatCode>General</c:formatCode>
                <c:ptCount val="19"/>
                <c:pt idx="0">
                  <c:v>3.0382165605095537</c:v>
                </c:pt>
                <c:pt idx="1">
                  <c:v>11.579617834394904</c:v>
                </c:pt>
                <c:pt idx="2">
                  <c:v>19.490445859872612</c:v>
                </c:pt>
                <c:pt idx="3">
                  <c:v>28.318471337579616</c:v>
                </c:pt>
                <c:pt idx="4">
                  <c:v>38.407643312101911</c:v>
                </c:pt>
                <c:pt idx="5">
                  <c:v>47.121019108280244</c:v>
                </c:pt>
                <c:pt idx="6">
                  <c:v>58.987261146496806</c:v>
                </c:pt>
                <c:pt idx="7">
                  <c:v>68.27388535031848</c:v>
                </c:pt>
                <c:pt idx="8">
                  <c:v>78.191082802547768</c:v>
                </c:pt>
                <c:pt idx="9">
                  <c:v>87.592356687898089</c:v>
                </c:pt>
                <c:pt idx="10">
                  <c:v>97.738853503184714</c:v>
                </c:pt>
                <c:pt idx="11">
                  <c:v>108.63057324840764</c:v>
                </c:pt>
                <c:pt idx="12">
                  <c:v>118.83439490445859</c:v>
                </c:pt>
                <c:pt idx="13">
                  <c:v>129.84076433121021</c:v>
                </c:pt>
                <c:pt idx="14">
                  <c:v>137.69426751592357</c:v>
                </c:pt>
                <c:pt idx="15">
                  <c:v>147.49681528662418</c:v>
                </c:pt>
                <c:pt idx="16">
                  <c:v>158.10191082802547</c:v>
                </c:pt>
                <c:pt idx="17">
                  <c:v>166.41401273885347</c:v>
                </c:pt>
                <c:pt idx="18">
                  <c:v>177.30573248407643</c:v>
                </c:pt>
              </c:numCache>
            </c:numRef>
          </c:yVal>
          <c:smooth val="1"/>
        </c:ser>
        <c:ser>
          <c:idx val="0"/>
          <c:order val="1"/>
          <c:tx>
            <c:v>Expected</c:v>
          </c:tx>
          <c:spPr>
            <a:ln w="28575">
              <a:solidFill>
                <a:srgbClr val="2E507A"/>
              </a:solidFill>
            </a:ln>
          </c:spPr>
          <c:marker>
            <c:symbol val="none"/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972224"/>
        <c:axId val="79978496"/>
      </c:scatterChart>
      <c:valAx>
        <c:axId val="79972224"/>
        <c:scaling>
          <c:orientation val="minMax"/>
          <c:max val="180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smtClean="0"/>
                  <a:t>Babinet-Soleil</a:t>
                </a:r>
                <a:r>
                  <a:rPr lang="fr-FR" sz="1600" baseline="0" dirty="0" smtClean="0"/>
                  <a:t> </a:t>
                </a:r>
                <a:r>
                  <a:rPr lang="fr-FR" sz="1600" baseline="0" dirty="0" err="1" smtClean="0"/>
                  <a:t>compensator</a:t>
                </a:r>
                <a:r>
                  <a:rPr lang="fr-FR" sz="1600" baseline="0" dirty="0" smtClean="0"/>
                  <a:t> </a:t>
                </a:r>
                <a:r>
                  <a:rPr lang="fr-FR" sz="1600" baseline="0" dirty="0" err="1" smtClean="0"/>
                  <a:t>retardance</a:t>
                </a:r>
                <a:r>
                  <a:rPr lang="fr-FR" sz="1600" baseline="0" dirty="0" smtClean="0"/>
                  <a:t> [</a:t>
                </a:r>
                <a:r>
                  <a:rPr lang="fr-FR" sz="1600" baseline="0" dirty="0" err="1" smtClean="0"/>
                  <a:t>degrees</a:t>
                </a:r>
                <a:r>
                  <a:rPr lang="fr-FR" sz="1600" baseline="0" dirty="0"/>
                  <a:t>]</a:t>
                </a:r>
                <a:endParaRPr lang="fr-FR" sz="1600" dirty="0"/>
              </a:p>
            </c:rich>
          </c:tx>
          <c:layout>
            <c:manualLayout>
              <c:xMode val="edge"/>
              <c:yMode val="edge"/>
              <c:x val="0.29540117872755411"/>
              <c:y val="0.8883424461549803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9978496"/>
        <c:crosses val="autoZero"/>
        <c:crossBetween val="midCat"/>
      </c:valAx>
      <c:valAx>
        <c:axId val="79978496"/>
        <c:scaling>
          <c:orientation val="minMax"/>
          <c:max val="180"/>
          <c:min val="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fr-FR" sz="1600" b="1" dirty="0" err="1" smtClean="0"/>
                  <a:t>Linear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retardance</a:t>
                </a:r>
                <a:r>
                  <a:rPr lang="fr-FR" sz="1600" b="1" dirty="0" smtClean="0"/>
                  <a:t> [</a:t>
                </a:r>
                <a:r>
                  <a:rPr lang="fr-FR" sz="1600" b="1" dirty="0" err="1" smtClean="0"/>
                  <a:t>degrees</a:t>
                </a:r>
                <a:r>
                  <a:rPr lang="fr-FR" sz="1600" b="1" dirty="0" smtClean="0"/>
                  <a:t>]</a:t>
                </a:r>
                <a:endParaRPr lang="fr-FR" sz="1600" b="1" dirty="0"/>
              </a:p>
            </c:rich>
          </c:tx>
          <c:layout>
            <c:manualLayout>
              <c:xMode val="edge"/>
              <c:yMode val="edge"/>
              <c:x val="0"/>
              <c:y val="0.1791613447655407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9972224"/>
        <c:crosses val="autoZero"/>
        <c:crossBetween val="midCat"/>
      </c:valAx>
      <c:spPr>
        <a:ln w="19050">
          <a:solidFill>
            <a:schemeClr val="tx1">
              <a:lumMod val="65000"/>
              <a:lumOff val="3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3819636893174634"/>
          <c:y val="0.54639693179531224"/>
          <c:w val="0.2203277788864498"/>
          <c:h val="0.23163271609243272"/>
        </c:manualLayout>
      </c:layout>
      <c:overlay val="0"/>
      <c:txPr>
        <a:bodyPr/>
        <a:lstStyle/>
        <a:p>
          <a:pPr>
            <a:defRPr sz="18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819161926844405E-2"/>
          <c:y val="3.7656606530898279E-2"/>
          <c:w val="0.87369493098216766"/>
          <c:h val="0.80733631092271796"/>
        </c:manualLayout>
      </c:layout>
      <c:scatterChart>
        <c:scatterStyle val="smoothMarker"/>
        <c:varyColors val="0"/>
        <c:ser>
          <c:idx val="0"/>
          <c:order val="0"/>
          <c:tx>
            <c:v>Measured</c:v>
          </c:tx>
          <c:spPr>
            <a:ln w="25400">
              <a:noFill/>
            </a:ln>
          </c:spPr>
          <c:marker>
            <c:symbol val="circle"/>
            <c:size val="6"/>
            <c:spPr>
              <a:solidFill>
                <a:srgbClr val="960000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2.0000000000000004E-2"/>
          </c:errBars>
          <c:xVal>
            <c:numRef>
              <c:f>Sheet1!$A$2:$A$19</c:f>
              <c:numCache>
                <c:formatCode>General</c:formatCode>
                <c:ptCount val="1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</c:numCache>
            </c:numRef>
          </c:xVal>
          <c:yVal>
            <c:numRef>
              <c:f>Sheet1!$B$2:$B$19</c:f>
              <c:numCache>
                <c:formatCode>General</c:formatCode>
                <c:ptCount val="18"/>
                <c:pt idx="0">
                  <c:v>8.0000000000000002E-3</c:v>
                </c:pt>
                <c:pt idx="1">
                  <c:v>8.9999999999999993E-3</c:v>
                </c:pt>
                <c:pt idx="2">
                  <c:v>5.0000000000000001E-3</c:v>
                </c:pt>
                <c:pt idx="3">
                  <c:v>1.9E-2</c:v>
                </c:pt>
                <c:pt idx="4">
                  <c:v>0.03</c:v>
                </c:pt>
                <c:pt idx="5">
                  <c:v>0.05</c:v>
                </c:pt>
                <c:pt idx="6">
                  <c:v>7.0000000000000007E-2</c:v>
                </c:pt>
                <c:pt idx="7">
                  <c:v>0.1</c:v>
                </c:pt>
                <c:pt idx="8">
                  <c:v>0.13800000000000001</c:v>
                </c:pt>
                <c:pt idx="9">
                  <c:v>0.187</c:v>
                </c:pt>
                <c:pt idx="10">
                  <c:v>0.23400000000000001</c:v>
                </c:pt>
                <c:pt idx="11">
                  <c:v>0.29699999999999999</c:v>
                </c:pt>
                <c:pt idx="12">
                  <c:v>0.38</c:v>
                </c:pt>
                <c:pt idx="13">
                  <c:v>0.45</c:v>
                </c:pt>
                <c:pt idx="14">
                  <c:v>0.56999999999999995</c:v>
                </c:pt>
                <c:pt idx="15">
                  <c:v>0.66</c:v>
                </c:pt>
                <c:pt idx="16">
                  <c:v>0.76</c:v>
                </c:pt>
                <c:pt idx="17">
                  <c:v>0.88</c:v>
                </c:pt>
              </c:numCache>
            </c:numRef>
          </c:yVal>
          <c:smooth val="1"/>
        </c:ser>
        <c:ser>
          <c:idx val="1"/>
          <c:order val="1"/>
          <c:tx>
            <c:v>Simulated</c:v>
          </c:tx>
          <c:spPr>
            <a:ln w="28575">
              <a:solidFill>
                <a:srgbClr val="C40000"/>
              </a:solidFill>
            </a:ln>
          </c:spPr>
          <c:marker>
            <c:symbol val="none"/>
          </c:marker>
          <c:xVal>
            <c:numRef>
              <c:f>Sheet1!$C$2:$C$91</c:f>
              <c:numCache>
                <c:formatCode>General</c:formatCode>
                <c:ptCount val="90"/>
                <c:pt idx="0">
                  <c:v>0</c:v>
                </c:pt>
                <c:pt idx="1">
                  <c:v>1.01123595505618</c:v>
                </c:pt>
                <c:pt idx="2">
                  <c:v>2.02247191011236</c:v>
                </c:pt>
                <c:pt idx="3">
                  <c:v>3.0337078651685401</c:v>
                </c:pt>
                <c:pt idx="4">
                  <c:v>4.0449438202247201</c:v>
                </c:pt>
                <c:pt idx="5">
                  <c:v>5.0561797752809001</c:v>
                </c:pt>
                <c:pt idx="6">
                  <c:v>6.0674157303370801</c:v>
                </c:pt>
                <c:pt idx="7">
                  <c:v>7.0786516853932602</c:v>
                </c:pt>
                <c:pt idx="8">
                  <c:v>8.0898876404494402</c:v>
                </c:pt>
                <c:pt idx="9">
                  <c:v>9.1011235955056193</c:v>
                </c:pt>
                <c:pt idx="10">
                  <c:v>10.1123595505618</c:v>
                </c:pt>
                <c:pt idx="11">
                  <c:v>11.123595505618001</c:v>
                </c:pt>
                <c:pt idx="12">
                  <c:v>12.134831460674199</c:v>
                </c:pt>
                <c:pt idx="13">
                  <c:v>13.1460674157303</c:v>
                </c:pt>
                <c:pt idx="14">
                  <c:v>14.157303370786501</c:v>
                </c:pt>
                <c:pt idx="15">
                  <c:v>15.168539325842699</c:v>
                </c:pt>
                <c:pt idx="16">
                  <c:v>16.179775280898902</c:v>
                </c:pt>
                <c:pt idx="17">
                  <c:v>17.191011235955099</c:v>
                </c:pt>
                <c:pt idx="18">
                  <c:v>18.2022471910112</c:v>
                </c:pt>
                <c:pt idx="19">
                  <c:v>19.2134831460674</c:v>
                </c:pt>
                <c:pt idx="20">
                  <c:v>20.2247191011236</c:v>
                </c:pt>
                <c:pt idx="21">
                  <c:v>21.235955056179801</c:v>
                </c:pt>
                <c:pt idx="22">
                  <c:v>22.247191011235898</c:v>
                </c:pt>
                <c:pt idx="23">
                  <c:v>23.258426966292099</c:v>
                </c:pt>
                <c:pt idx="24">
                  <c:v>24.269662921348299</c:v>
                </c:pt>
                <c:pt idx="25">
                  <c:v>25.2808988764045</c:v>
                </c:pt>
                <c:pt idx="26">
                  <c:v>26.2921348314607</c:v>
                </c:pt>
                <c:pt idx="27">
                  <c:v>27.303370786516901</c:v>
                </c:pt>
                <c:pt idx="28">
                  <c:v>28.314606741573002</c:v>
                </c:pt>
                <c:pt idx="29">
                  <c:v>29.325842696629199</c:v>
                </c:pt>
                <c:pt idx="30">
                  <c:v>30.337078651685399</c:v>
                </c:pt>
                <c:pt idx="31">
                  <c:v>31.348314606741599</c:v>
                </c:pt>
                <c:pt idx="32">
                  <c:v>32.359550561797803</c:v>
                </c:pt>
                <c:pt idx="33">
                  <c:v>33.370786516853897</c:v>
                </c:pt>
                <c:pt idx="34">
                  <c:v>34.382022471910098</c:v>
                </c:pt>
                <c:pt idx="35">
                  <c:v>35.393258426966298</c:v>
                </c:pt>
                <c:pt idx="36">
                  <c:v>36.404494382022499</c:v>
                </c:pt>
                <c:pt idx="37">
                  <c:v>37.415730337078699</c:v>
                </c:pt>
                <c:pt idx="38">
                  <c:v>38.4269662921348</c:v>
                </c:pt>
                <c:pt idx="39">
                  <c:v>39.438202247191001</c:v>
                </c:pt>
                <c:pt idx="40">
                  <c:v>40.449438202247201</c:v>
                </c:pt>
                <c:pt idx="41">
                  <c:v>41.460674157303401</c:v>
                </c:pt>
                <c:pt idx="42">
                  <c:v>42.471910112359602</c:v>
                </c:pt>
                <c:pt idx="43">
                  <c:v>43.483146067415703</c:v>
                </c:pt>
                <c:pt idx="44">
                  <c:v>44.494382022471903</c:v>
                </c:pt>
                <c:pt idx="45">
                  <c:v>45.505617977528097</c:v>
                </c:pt>
                <c:pt idx="46">
                  <c:v>46.516853932584297</c:v>
                </c:pt>
                <c:pt idx="47">
                  <c:v>47.528089887640498</c:v>
                </c:pt>
                <c:pt idx="48">
                  <c:v>48.539325842696599</c:v>
                </c:pt>
                <c:pt idx="49">
                  <c:v>49.550561797752799</c:v>
                </c:pt>
                <c:pt idx="50">
                  <c:v>50.561797752808999</c:v>
                </c:pt>
                <c:pt idx="51">
                  <c:v>51.5730337078652</c:v>
                </c:pt>
                <c:pt idx="52">
                  <c:v>52.5842696629214</c:v>
                </c:pt>
                <c:pt idx="53">
                  <c:v>53.595505617977501</c:v>
                </c:pt>
                <c:pt idx="54">
                  <c:v>54.606741573033702</c:v>
                </c:pt>
                <c:pt idx="55">
                  <c:v>55.617977528089902</c:v>
                </c:pt>
                <c:pt idx="56">
                  <c:v>56.629213483146103</c:v>
                </c:pt>
                <c:pt idx="57">
                  <c:v>57.640449438202197</c:v>
                </c:pt>
                <c:pt idx="58">
                  <c:v>58.651685393258397</c:v>
                </c:pt>
                <c:pt idx="59">
                  <c:v>59.662921348314597</c:v>
                </c:pt>
                <c:pt idx="60">
                  <c:v>60.674157303370798</c:v>
                </c:pt>
                <c:pt idx="61">
                  <c:v>61.685393258426998</c:v>
                </c:pt>
                <c:pt idx="62">
                  <c:v>62.696629213483099</c:v>
                </c:pt>
                <c:pt idx="63">
                  <c:v>63.7078651685393</c:v>
                </c:pt>
                <c:pt idx="64">
                  <c:v>64.719101123595493</c:v>
                </c:pt>
                <c:pt idx="65">
                  <c:v>65.730337078651701</c:v>
                </c:pt>
                <c:pt idx="66">
                  <c:v>66.741573033707894</c:v>
                </c:pt>
                <c:pt idx="67">
                  <c:v>67.752808988764002</c:v>
                </c:pt>
                <c:pt idx="68">
                  <c:v>68.764044943820195</c:v>
                </c:pt>
                <c:pt idx="69">
                  <c:v>69.775280898876403</c:v>
                </c:pt>
                <c:pt idx="70">
                  <c:v>70.786516853932596</c:v>
                </c:pt>
                <c:pt idx="71">
                  <c:v>71.797752808988804</c:v>
                </c:pt>
                <c:pt idx="72">
                  <c:v>72.808988764044898</c:v>
                </c:pt>
                <c:pt idx="73">
                  <c:v>73.820224719101105</c:v>
                </c:pt>
                <c:pt idx="74">
                  <c:v>74.831460674157299</c:v>
                </c:pt>
                <c:pt idx="75">
                  <c:v>75.842696629213506</c:v>
                </c:pt>
                <c:pt idx="76">
                  <c:v>76.8539325842697</c:v>
                </c:pt>
                <c:pt idx="77">
                  <c:v>77.865168539325893</c:v>
                </c:pt>
                <c:pt idx="78">
                  <c:v>78.876404494382001</c:v>
                </c:pt>
                <c:pt idx="79">
                  <c:v>79.887640449438194</c:v>
                </c:pt>
                <c:pt idx="80">
                  <c:v>80.898876404494402</c:v>
                </c:pt>
                <c:pt idx="81">
                  <c:v>81.910112359550595</c:v>
                </c:pt>
                <c:pt idx="82">
                  <c:v>82.921348314606703</c:v>
                </c:pt>
                <c:pt idx="83">
                  <c:v>83.932584269662897</c:v>
                </c:pt>
                <c:pt idx="84">
                  <c:v>84.943820224719104</c:v>
                </c:pt>
                <c:pt idx="85">
                  <c:v>85.955056179775298</c:v>
                </c:pt>
                <c:pt idx="86">
                  <c:v>86.966292134831505</c:v>
                </c:pt>
                <c:pt idx="87">
                  <c:v>87.977528089887599</c:v>
                </c:pt>
                <c:pt idx="88">
                  <c:v>88.988764044943807</c:v>
                </c:pt>
                <c:pt idx="89">
                  <c:v>90</c:v>
                </c:pt>
              </c:numCache>
            </c:numRef>
          </c:xVal>
          <c:yVal>
            <c:numRef>
              <c:f>Sheet1!$D$2:$D$91</c:f>
              <c:numCache>
                <c:formatCode>0.00E+00</c:formatCode>
                <c:ptCount val="90"/>
                <c:pt idx="0" formatCode="General">
                  <c:v>0</c:v>
                </c:pt>
                <c:pt idx="1">
                  <c:v>7.1076888521731907E-5</c:v>
                </c:pt>
                <c:pt idx="2" formatCode="General">
                  <c:v>2.8441011998182002E-4</c:v>
                </c:pt>
                <c:pt idx="3" formatCode="General">
                  <c:v>6.4030760285465195E-4</c:v>
                </c:pt>
                <c:pt idx="4" formatCode="General">
                  <c:v>1.13928322049394E-3</c:v>
                </c:pt>
                <c:pt idx="5" formatCode="General">
                  <c:v>1.78205788471488E-3</c:v>
                </c:pt>
                <c:pt idx="6" formatCode="General">
                  <c:v>2.5695610102422898E-3</c:v>
                </c:pt>
                <c:pt idx="7" formatCode="General">
                  <c:v>3.5029324093565901E-3</c:v>
                </c:pt>
                <c:pt idx="8" formatCode="General">
                  <c:v>4.5835246056812502E-3</c:v>
                </c:pt>
                <c:pt idx="9" formatCode="General">
                  <c:v>5.8129055656032996E-3</c:v>
                </c:pt>
                <c:pt idx="10" formatCode="General">
                  <c:v>7.1928618451407604E-3</c:v>
                </c:pt>
                <c:pt idx="11" formatCode="General">
                  <c:v>8.7254021492553895E-3</c:v>
                </c:pt>
                <c:pt idx="12" formatCode="General">
                  <c:v>1.04127612994665E-2</c:v>
                </c:pt>
                <c:pt idx="13" formatCode="General">
                  <c:v>1.2257404604334001E-2</c:v>
                </c:pt>
                <c:pt idx="14" formatCode="General">
                  <c:v>1.4262032625573301E-2</c:v>
                </c:pt>
                <c:pt idx="15" formatCode="General">
                  <c:v>1.6429586330537899E-2</c:v>
                </c:pt>
                <c:pt idx="16" formatCode="General">
                  <c:v>1.8763252619205702E-2</c:v>
                </c:pt>
                <c:pt idx="17" formatCode="General">
                  <c:v>2.1266470210720499E-2</c:v>
                </c:pt>
                <c:pt idx="18" formatCode="General">
                  <c:v>2.3942935870822302E-2</c:v>
                </c:pt>
                <c:pt idx="19" formatCode="General">
                  <c:v>2.6796610957097601E-2</c:v>
                </c:pt>
                <c:pt idx="20" formatCode="General">
                  <c:v>2.9831728253737502E-2</c:v>
                </c:pt>
                <c:pt idx="21" formatCode="General">
                  <c:v>3.3052799061298301E-2</c:v>
                </c:pt>
                <c:pt idx="22" formatCode="General">
                  <c:v>3.6464620499766801E-2</c:v>
                </c:pt>
                <c:pt idx="23" formatCode="General">
                  <c:v>4.00722829747098E-2</c:v>
                </c:pt>
                <c:pt idx="24" formatCode="General">
                  <c:v>4.38811777464801E-2</c:v>
                </c:pt>
                <c:pt idx="25" formatCode="General">
                  <c:v>4.7897004530951699E-2</c:v>
                </c:pt>
                <c:pt idx="26" formatCode="General">
                  <c:v>5.2125779047065897E-2</c:v>
                </c:pt>
                <c:pt idx="27" formatCode="General">
                  <c:v>5.6573840411135702E-2</c:v>
                </c:pt>
                <c:pt idx="28" formatCode="General">
                  <c:v>6.1247858260323099E-2</c:v>
                </c:pt>
                <c:pt idx="29" formatCode="General">
                  <c:v>6.6154839467467405E-2</c:v>
                </c:pt>
                <c:pt idx="30" formatCode="General">
                  <c:v>7.1302134286452004E-2</c:v>
                </c:pt>
                <c:pt idx="31" formatCode="General">
                  <c:v>7.6697441740904801E-2</c:v>
                </c:pt>
                <c:pt idx="32" formatCode="General">
                  <c:v>8.2348814039125903E-2</c:v>
                </c:pt>
                <c:pt idx="33" formatCode="General">
                  <c:v>8.8264659764196104E-2</c:v>
                </c:pt>
                <c:pt idx="34" formatCode="General">
                  <c:v>9.4453745549868795E-2</c:v>
                </c:pt>
                <c:pt idx="35" formatCode="General">
                  <c:v>0.100925195909656</c:v>
                </c:pt>
                <c:pt idx="36" formatCode="General">
                  <c:v>0.107688490838067</c:v>
                </c:pt>
                <c:pt idx="37" formatCode="General">
                  <c:v>0.114753460748885</c:v>
                </c:pt>
                <c:pt idx="38" formatCode="General">
                  <c:v>0.12213027825516</c:v>
                </c:pt>
                <c:pt idx="39" formatCode="General">
                  <c:v>0.12982944622912501</c:v>
                </c:pt>
                <c:pt idx="40" formatCode="General">
                  <c:v>0.13786178150706399</c:v>
                </c:pt>
                <c:pt idx="41" formatCode="General">
                  <c:v>0.14623839352440501</c:v>
                </c:pt>
                <c:pt idx="42" formatCode="General">
                  <c:v>0.15497065707985</c:v>
                </c:pt>
                <c:pt idx="43" formatCode="General">
                  <c:v>0.16407017833471299</c:v>
                </c:pt>
                <c:pt idx="44" formatCode="General">
                  <c:v>0.173548753055391</c:v>
                </c:pt>
                <c:pt idx="45" formatCode="General">
                  <c:v>0.18341831600431599</c:v>
                </c:pt>
                <c:pt idx="46" formatCode="General">
                  <c:v>0.19369088027936299</c:v>
                </c:pt>
                <c:pt idx="47" formatCode="General">
                  <c:v>0.204378465296184</c:v>
                </c:pt>
                <c:pt idx="48" formatCode="General">
                  <c:v>0.215493012005467</c:v>
                </c:pt>
                <c:pt idx="49" formatCode="General">
                  <c:v>0.22704628384227599</c:v>
                </c:pt>
                <c:pt idx="50" formatCode="General">
                  <c:v>0.239049751823073</c:v>
                </c:pt>
                <c:pt idx="51" formatCode="General">
                  <c:v>0.25151446214524698</c:v>
                </c:pt>
                <c:pt idx="52" formatCode="General">
                  <c:v>0.264450884613051</c:v>
                </c:pt>
                <c:pt idx="53" formatCode="General">
                  <c:v>0.277868740224188</c:v>
                </c:pt>
                <c:pt idx="54" formatCode="General">
                  <c:v>0.291776806316415</c:v>
                </c:pt>
                <c:pt idx="55" formatCode="General">
                  <c:v>0.30618269780962698</c:v>
                </c:pt>
                <c:pt idx="56" formatCode="General">
                  <c:v>0.32109262330464</c:v>
                </c:pt>
                <c:pt idx="57" formatCode="General">
                  <c:v>0.33651111513665699</c:v>
                </c:pt>
                <c:pt idx="58" formatCode="General">
                  <c:v>0.35244073295241002</c:v>
                </c:pt>
                <c:pt idx="59" formatCode="General">
                  <c:v>0.368881741010675</c:v>
                </c:pt>
                <c:pt idx="60" formatCode="General">
                  <c:v>0.38583176022170701</c:v>
                </c:pt>
                <c:pt idx="61" formatCode="General">
                  <c:v>0.40328539696703403</c:v>
                </c:pt>
                <c:pt idx="62" formatCode="General">
                  <c:v>0.42123385199862401</c:v>
                </c:pt>
                <c:pt idx="63" formatCode="General">
                  <c:v>0.439664514221141</c:v>
                </c:pt>
                <c:pt idx="64" formatCode="General">
                  <c:v>0.45856054591848699</c:v>
                </c:pt>
                <c:pt idx="65" formatCode="General">
                  <c:v>0.47790046798707397</c:v>
                </c:pt>
                <c:pt idx="66" formatCode="General">
                  <c:v>0.49765775595425099</c:v>
                </c:pt>
                <c:pt idx="67" formatCode="General">
                  <c:v>0.51780045993613699</c:v>
                </c:pt>
                <c:pt idx="68" formatCode="General">
                  <c:v>0.53829086413775995</c:v>
                </c:pt>
                <c:pt idx="69" formatCode="General">
                  <c:v>0.559085203895621</c:v>
                </c:pt>
                <c:pt idx="70" formatCode="General">
                  <c:v>0.580133460442815</c:v>
                </c:pt>
                <c:pt idx="71" formatCode="General">
                  <c:v>0.601379255331836</c:v>
                </c:pt>
                <c:pt idx="72" formatCode="General">
                  <c:v>0.62275986753319401</c:v>
                </c:pt>
                <c:pt idx="73" formatCode="General">
                  <c:v>0.644206396362204</c:v>
                </c:pt>
                <c:pt idx="74" formatCode="General">
                  <c:v>0.66564409228172094</c:v>
                </c:pt>
                <c:pt idx="75" formatCode="General">
                  <c:v>0.68699287500637796</c:v>
                </c:pt>
                <c:pt idx="76" formatCode="General">
                  <c:v>0.70816805395961602</c:v>
                </c:pt>
                <c:pt idx="77" formatCode="General">
                  <c:v>0.72908125985809202</c:v>
                </c:pt>
                <c:pt idx="78" formatCode="General">
                  <c:v>0.74964158799622604</c:v>
                </c:pt>
                <c:pt idx="79" formatCode="General">
                  <c:v>0.76975694382385496</c:v>
                </c:pt>
                <c:pt idx="80" formatCode="General">
                  <c:v>0.78933557000306598</c:v>
                </c:pt>
                <c:pt idx="81" formatCode="General">
                  <c:v>0.80828772186823095</c:v>
                </c:pt>
                <c:pt idx="82" formatCode="General">
                  <c:v>0.82652744588189098</c:v>
                </c:pt>
                <c:pt idx="83" formatCode="General">
                  <c:v>0.84397440424023695</c:v>
                </c:pt>
                <c:pt idx="84" formatCode="General">
                  <c:v>0.86055567930100396</c:v>
                </c:pt>
                <c:pt idx="85" formatCode="General">
                  <c:v>0.87620748505077295</c:v>
                </c:pt>
                <c:pt idx="86" formatCode="General">
                  <c:v>0.89087671034140703</c:v>
                </c:pt>
                <c:pt idx="87" formatCode="General">
                  <c:v>0.90452222079678601</c:v>
                </c:pt>
                <c:pt idx="88" formatCode="General">
                  <c:v>0.91711585343994895</c:v>
                </c:pt>
                <c:pt idx="89" formatCode="General">
                  <c:v>0.92864305008415104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140992"/>
        <c:axId val="87159552"/>
      </c:scatterChart>
      <c:valAx>
        <c:axId val="87140992"/>
        <c:scaling>
          <c:orientation val="minMax"/>
          <c:max val="9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600">
                    <a:latin typeface="+mn-lt"/>
                  </a:defRPr>
                </a:pPr>
                <a:r>
                  <a:rPr lang="fr-FR" sz="1600" dirty="0" smtClean="0">
                    <a:latin typeface="+mn-lt"/>
                  </a:rPr>
                  <a:t>Angle </a:t>
                </a:r>
                <a:r>
                  <a:rPr lang="fr-FR" sz="1600" dirty="0">
                    <a:latin typeface="+mn-lt"/>
                  </a:rPr>
                  <a:t>of </a:t>
                </a:r>
                <a:r>
                  <a:rPr lang="fr-FR" sz="1600" dirty="0" smtClean="0">
                    <a:latin typeface="+mn-lt"/>
                  </a:rPr>
                  <a:t>incidence </a:t>
                </a:r>
                <a:r>
                  <a:rPr lang="el-GR" sz="1600" dirty="0" smtClean="0">
                    <a:latin typeface="+mn-lt"/>
                    <a:cs typeface="Times New Roman" panose="02020603050405020304" pitchFamily="18" charset="0"/>
                  </a:rPr>
                  <a:t>α</a:t>
                </a:r>
                <a:r>
                  <a:rPr lang="fr-FR" sz="1600" baseline="0" dirty="0" smtClean="0">
                    <a:latin typeface="+mn-lt"/>
                  </a:rPr>
                  <a:t> </a:t>
                </a:r>
                <a:r>
                  <a:rPr lang="fr-FR" sz="1600" dirty="0">
                    <a:latin typeface="+mn-lt"/>
                  </a:rPr>
                  <a:t>on glass </a:t>
                </a:r>
                <a:r>
                  <a:rPr lang="fr-FR" sz="1600" dirty="0" smtClean="0">
                    <a:latin typeface="+mn-lt"/>
                  </a:rPr>
                  <a:t>plate [</a:t>
                </a:r>
                <a:r>
                  <a:rPr lang="fr-FR" sz="1600" dirty="0" err="1" smtClean="0">
                    <a:latin typeface="+mn-lt"/>
                  </a:rPr>
                  <a:t>degrees</a:t>
                </a:r>
                <a:r>
                  <a:rPr lang="fr-FR" sz="1600" dirty="0" smtClean="0">
                    <a:latin typeface="+mn-lt"/>
                  </a:rPr>
                  <a:t>] </a:t>
                </a:r>
                <a:endParaRPr lang="fr-FR" sz="16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30926447607824997"/>
              <c:y val="0.91697830220122289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crossAx val="87159552"/>
        <c:crosses val="autoZero"/>
        <c:crossBetween val="midCat"/>
        <c:majorUnit val="10"/>
      </c:valAx>
      <c:valAx>
        <c:axId val="87159552"/>
        <c:scaling>
          <c:orientation val="minMax"/>
          <c:max val="1"/>
          <c:min val="0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fr-FR" sz="1600" dirty="0" err="1" smtClean="0"/>
                  <a:t>Linear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diattenuation</a:t>
                </a:r>
                <a:endParaRPr lang="fr-FR" sz="16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7140992"/>
        <c:crosses val="autoZero"/>
        <c:crossBetween val="midCat"/>
        <c:majorUnit val="0.1"/>
      </c:valAx>
      <c:spPr>
        <a:ln w="19050">
          <a:solidFill>
            <a:schemeClr val="tx1">
              <a:lumMod val="65000"/>
              <a:lumOff val="3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2350688265966808"/>
          <c:y val="9.7000490511536502E-2"/>
          <c:w val="0.236277253347078"/>
          <c:h val="0.18727976765684315"/>
        </c:manualLayout>
      </c:layout>
      <c:overlay val="0"/>
      <c:txPr>
        <a:bodyPr/>
        <a:lstStyle/>
        <a:p>
          <a:pPr>
            <a:defRPr sz="16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50958158000811"/>
          <c:y val="2.4973888487324691E-2"/>
          <c:w val="0.79031863769039434"/>
          <c:h val="0.82754451143860963"/>
        </c:manualLayout>
      </c:layout>
      <c:scatterChart>
        <c:scatterStyle val="smoothMarker"/>
        <c:varyColors val="0"/>
        <c:ser>
          <c:idx val="0"/>
          <c:order val="0"/>
          <c:tx>
            <c:v>Expected linear retardance</c:v>
          </c:tx>
          <c:spPr>
            <a:ln w="28575">
              <a:solidFill>
                <a:schemeClr val="accent1">
                  <a:lumMod val="75000"/>
                </a:schemeClr>
              </a:solidFill>
            </a:ln>
          </c:spPr>
          <c:marker>
            <c:symbol val="diamond"/>
            <c:size val="2"/>
            <c:spPr>
              <a:solidFill>
                <a:srgbClr val="0070C0"/>
              </a:solidFill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yVal>
          <c:smooth val="1"/>
        </c:ser>
        <c:ser>
          <c:idx val="1"/>
          <c:order val="1"/>
          <c:tx>
            <c:v>Measured linear retardance</c:v>
          </c:tx>
          <c:spPr>
            <a:ln w="22225">
              <a:noFill/>
            </a:ln>
          </c:spPr>
          <c:marker>
            <c:symbol val="circle"/>
            <c:size val="6"/>
            <c:spPr>
              <a:solidFill>
                <a:srgbClr val="0070C0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2"/>
          </c:errBars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Sheet1!$D$2:$D$20</c:f>
              <c:numCache>
                <c:formatCode>General</c:formatCode>
                <c:ptCount val="19"/>
                <c:pt idx="0">
                  <c:v>3.2101910828025475</c:v>
                </c:pt>
                <c:pt idx="1">
                  <c:v>8.4840764331210181</c:v>
                </c:pt>
                <c:pt idx="2">
                  <c:v>22.987261146496817</c:v>
                </c:pt>
                <c:pt idx="3">
                  <c:v>35.426751592356688</c:v>
                </c:pt>
                <c:pt idx="4">
                  <c:v>33.420382165605091</c:v>
                </c:pt>
                <c:pt idx="5">
                  <c:v>41.904458598726109</c:v>
                </c:pt>
                <c:pt idx="6">
                  <c:v>54.687898089171973</c:v>
                </c:pt>
                <c:pt idx="7">
                  <c:v>66.955414012738842</c:v>
                </c:pt>
                <c:pt idx="8">
                  <c:v>73.949044585987266</c:v>
                </c:pt>
                <c:pt idx="9">
                  <c:v>88.853503184713375</c:v>
                </c:pt>
                <c:pt idx="10">
                  <c:v>93.267515923566876</c:v>
                </c:pt>
                <c:pt idx="11">
                  <c:v>103.87261146496816</c:v>
                </c:pt>
                <c:pt idx="12">
                  <c:v>114.13375796178343</c:v>
                </c:pt>
                <c:pt idx="13">
                  <c:v>123.24840764331209</c:v>
                </c:pt>
                <c:pt idx="14">
                  <c:v>134.14012738853503</c:v>
                </c:pt>
                <c:pt idx="15">
                  <c:v>150.76433121019107</c:v>
                </c:pt>
                <c:pt idx="16">
                  <c:v>153.05732484076432</c:v>
                </c:pt>
                <c:pt idx="17">
                  <c:v>160.50955414012736</c:v>
                </c:pt>
                <c:pt idx="18">
                  <c:v>173.69426751592354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650944"/>
        <c:axId val="115652864"/>
      </c:scatterChart>
      <c:scatterChart>
        <c:scatterStyle val="smoothMarker"/>
        <c:varyColors val="0"/>
        <c:ser>
          <c:idx val="2"/>
          <c:order val="2"/>
          <c:tx>
            <c:v>Expected linear diattenuation</c:v>
          </c:tx>
          <c:spPr>
            <a:ln>
              <a:solidFill>
                <a:srgbClr val="C00000">
                  <a:alpha val="99000"/>
                </a:srgbClr>
              </a:solidFill>
            </a:ln>
          </c:spPr>
          <c:marker>
            <c:symbol val="none"/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Sheet1!$F$2:$F$20</c:f>
              <c:numCache>
                <c:formatCode>General</c:formatCode>
                <c:ptCount val="19"/>
                <c:pt idx="0">
                  <c:v>0.18</c:v>
                </c:pt>
                <c:pt idx="1">
                  <c:v>0.18</c:v>
                </c:pt>
                <c:pt idx="2">
                  <c:v>0.18</c:v>
                </c:pt>
                <c:pt idx="3">
                  <c:v>0.18</c:v>
                </c:pt>
                <c:pt idx="4">
                  <c:v>0.18</c:v>
                </c:pt>
                <c:pt idx="5">
                  <c:v>0.18</c:v>
                </c:pt>
                <c:pt idx="6">
                  <c:v>0.18</c:v>
                </c:pt>
                <c:pt idx="7">
                  <c:v>0.18</c:v>
                </c:pt>
                <c:pt idx="8">
                  <c:v>0.18</c:v>
                </c:pt>
                <c:pt idx="9">
                  <c:v>0.18</c:v>
                </c:pt>
                <c:pt idx="10">
                  <c:v>0.18</c:v>
                </c:pt>
                <c:pt idx="11">
                  <c:v>0.18</c:v>
                </c:pt>
                <c:pt idx="12">
                  <c:v>0.18</c:v>
                </c:pt>
                <c:pt idx="13">
                  <c:v>0.18</c:v>
                </c:pt>
                <c:pt idx="14">
                  <c:v>0.18</c:v>
                </c:pt>
                <c:pt idx="15">
                  <c:v>0.18</c:v>
                </c:pt>
                <c:pt idx="16">
                  <c:v>0.18</c:v>
                </c:pt>
                <c:pt idx="17">
                  <c:v>0.18</c:v>
                </c:pt>
                <c:pt idx="18">
                  <c:v>0.18</c:v>
                </c:pt>
              </c:numCache>
            </c:numRef>
          </c:yVal>
          <c:smooth val="1"/>
        </c:ser>
        <c:ser>
          <c:idx val="4"/>
          <c:order val="3"/>
          <c:tx>
            <c:v>Measured linear diattenuation</c:v>
          </c:tx>
          <c:spPr>
            <a:ln>
              <a:noFill/>
            </a:ln>
          </c:spPr>
          <c:marker>
            <c:symbol val="circle"/>
            <c:size val="6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2.0000000000000004E-2"/>
          </c:errBars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Sheet1!$J$2:$J$20</c:f>
              <c:numCache>
                <c:formatCode>General</c:formatCode>
                <c:ptCount val="19"/>
                <c:pt idx="0">
                  <c:v>0.182</c:v>
                </c:pt>
                <c:pt idx="1">
                  <c:v>0.18099999999999999</c:v>
                </c:pt>
                <c:pt idx="2">
                  <c:v>0.184</c:v>
                </c:pt>
                <c:pt idx="3">
                  <c:v>0.182</c:v>
                </c:pt>
                <c:pt idx="4">
                  <c:v>0.183</c:v>
                </c:pt>
                <c:pt idx="5">
                  <c:v>0.185</c:v>
                </c:pt>
                <c:pt idx="6">
                  <c:v>0.183</c:v>
                </c:pt>
                <c:pt idx="7">
                  <c:v>0.17899999999999999</c:v>
                </c:pt>
                <c:pt idx="8">
                  <c:v>0.182</c:v>
                </c:pt>
                <c:pt idx="9">
                  <c:v>0.184</c:v>
                </c:pt>
                <c:pt idx="10">
                  <c:v>0.182</c:v>
                </c:pt>
                <c:pt idx="11">
                  <c:v>0.185</c:v>
                </c:pt>
                <c:pt idx="12">
                  <c:v>0.185</c:v>
                </c:pt>
                <c:pt idx="13">
                  <c:v>0.17599999999999999</c:v>
                </c:pt>
                <c:pt idx="14">
                  <c:v>0.183</c:v>
                </c:pt>
                <c:pt idx="15">
                  <c:v>0.17899999999999999</c:v>
                </c:pt>
                <c:pt idx="16">
                  <c:v>0.18</c:v>
                </c:pt>
                <c:pt idx="17">
                  <c:v>0.186</c:v>
                </c:pt>
                <c:pt idx="18">
                  <c:v>0.18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661056"/>
        <c:axId val="115659136"/>
      </c:scatterChart>
      <c:valAx>
        <c:axId val="115650944"/>
        <c:scaling>
          <c:orientation val="minMax"/>
          <c:max val="180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smtClean="0"/>
                  <a:t>Babinet-Soleil</a:t>
                </a:r>
                <a:r>
                  <a:rPr lang="fr-FR" sz="1600" baseline="0" dirty="0" smtClean="0"/>
                  <a:t> </a:t>
                </a:r>
                <a:r>
                  <a:rPr lang="fr-FR" sz="1600" baseline="0" dirty="0" err="1" smtClean="0"/>
                  <a:t>compensator</a:t>
                </a:r>
                <a:r>
                  <a:rPr lang="fr-FR" sz="1600" baseline="0" dirty="0" smtClean="0"/>
                  <a:t> </a:t>
                </a:r>
                <a:r>
                  <a:rPr lang="fr-FR" sz="1600" baseline="0" dirty="0" err="1" smtClean="0"/>
                  <a:t>retardance</a:t>
                </a:r>
                <a:r>
                  <a:rPr lang="fr-FR" sz="1600" baseline="0" dirty="0" smtClean="0"/>
                  <a:t> [</a:t>
                </a:r>
                <a:r>
                  <a:rPr lang="fr-FR" sz="1600" baseline="0" dirty="0" err="1" smtClean="0"/>
                  <a:t>degrees</a:t>
                </a:r>
                <a:r>
                  <a:rPr lang="fr-FR" sz="1600" baseline="0" dirty="0"/>
                  <a:t>]</a:t>
                </a:r>
                <a:endParaRPr lang="fr-FR" sz="16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5652864"/>
        <c:crosses val="autoZero"/>
        <c:crossBetween val="midCat"/>
      </c:valAx>
      <c:valAx>
        <c:axId val="115652864"/>
        <c:scaling>
          <c:orientation val="minMax"/>
          <c:max val="180"/>
          <c:min val="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fr-FR" sz="1600" baseline="0" dirty="0" err="1" smtClean="0"/>
                  <a:t>Linear</a:t>
                </a:r>
                <a:r>
                  <a:rPr lang="fr-FR" sz="1600" baseline="0" dirty="0" smtClean="0"/>
                  <a:t> </a:t>
                </a:r>
                <a:r>
                  <a:rPr lang="fr-FR" sz="1600" baseline="0" dirty="0" err="1" smtClean="0"/>
                  <a:t>retardance</a:t>
                </a:r>
                <a:r>
                  <a:rPr lang="fr-FR" sz="1600" baseline="0" dirty="0" smtClean="0"/>
                  <a:t> (</a:t>
                </a:r>
                <a:r>
                  <a:rPr lang="fr-FR" sz="1600" baseline="0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blue</a:t>
                </a:r>
                <a:r>
                  <a:rPr lang="fr-FR" sz="1600" baseline="0" dirty="0" smtClean="0"/>
                  <a:t>) [</a:t>
                </a:r>
                <a:r>
                  <a:rPr lang="fr-FR" sz="1600" baseline="0" dirty="0" err="1" smtClean="0"/>
                  <a:t>degrees</a:t>
                </a:r>
                <a:r>
                  <a:rPr lang="fr-FR" sz="1600" baseline="0" dirty="0" smtClean="0"/>
                  <a:t>]</a:t>
                </a:r>
                <a:endParaRPr lang="fr-FR" sz="1600" dirty="0"/>
              </a:p>
            </c:rich>
          </c:tx>
          <c:layout>
            <c:manualLayout>
              <c:xMode val="edge"/>
              <c:yMode val="edge"/>
              <c:x val="8.3769388341607583E-3"/>
              <c:y val="0.1215289435283707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5650944"/>
        <c:crosses val="autoZero"/>
        <c:crossBetween val="midCat"/>
      </c:valAx>
      <c:valAx>
        <c:axId val="115659136"/>
        <c:scaling>
          <c:orientation val="minMax"/>
          <c:max val="0.30000000000000004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fr-FR" sz="1600" dirty="0" err="1" smtClean="0"/>
                  <a:t>Linear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diattenuation</a:t>
                </a:r>
                <a:r>
                  <a:rPr lang="fr-FR" sz="1600" dirty="0" smtClean="0"/>
                  <a:t> </a:t>
                </a:r>
                <a:r>
                  <a:rPr lang="fr-FR" sz="1600" baseline="0" dirty="0" smtClean="0"/>
                  <a:t>(</a:t>
                </a:r>
                <a:r>
                  <a:rPr lang="fr-FR" sz="1600" baseline="0" dirty="0" err="1" smtClean="0">
                    <a:solidFill>
                      <a:srgbClr val="C40000"/>
                    </a:solidFill>
                  </a:rPr>
                  <a:t>red</a:t>
                </a:r>
                <a:r>
                  <a:rPr lang="fr-FR" sz="1600" baseline="0" dirty="0" smtClean="0"/>
                  <a:t>)</a:t>
                </a:r>
                <a:endParaRPr lang="fr-FR" sz="1600" dirty="0"/>
              </a:p>
            </c:rich>
          </c:tx>
          <c:overlay val="0"/>
          <c:spPr>
            <a:ln>
              <a:noFill/>
            </a:ln>
          </c:spPr>
        </c:title>
        <c:numFmt formatCode="General" sourceLinked="1"/>
        <c:majorTickMark val="out"/>
        <c:minorTickMark val="none"/>
        <c:tickLblPos val="nextTo"/>
        <c:crossAx val="115661056"/>
        <c:crosses val="max"/>
        <c:crossBetween val="midCat"/>
      </c:valAx>
      <c:valAx>
        <c:axId val="115661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15659136"/>
        <c:crosses val="autoZero"/>
        <c:crossBetween val="midCat"/>
      </c:valAx>
      <c:spPr>
        <a:ln w="19050">
          <a:solidFill>
            <a:schemeClr val="tx1">
              <a:lumMod val="65000"/>
              <a:lumOff val="3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49188623210827814"/>
          <c:y val="0.47712904373664572"/>
          <c:w val="0.39021903902321231"/>
          <c:h val="0.35586452247156408"/>
        </c:manualLayout>
      </c:layout>
      <c:overlay val="0"/>
      <c:txPr>
        <a:bodyPr/>
        <a:lstStyle/>
        <a:p>
          <a:pPr>
            <a:defRPr sz="16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72043253048044"/>
          <c:y val="2.3568564327060174E-2"/>
          <c:w val="0.79147416526673298"/>
          <c:h val="0.83590851016553713"/>
        </c:manualLayout>
      </c:layout>
      <c:scatterChart>
        <c:scatterStyle val="smoothMarker"/>
        <c:varyColors val="0"/>
        <c:ser>
          <c:idx val="1"/>
          <c:order val="0"/>
          <c:tx>
            <c:v>Measured linear retardance</c:v>
          </c:tx>
          <c:spPr>
            <a:ln w="22225">
              <a:noFill/>
            </a:ln>
          </c:spPr>
          <c:marker>
            <c:symbol val="circle"/>
            <c:size val="6"/>
            <c:spPr>
              <a:solidFill>
                <a:srgbClr val="0070C0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2"/>
          </c:errBars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Sheet1!$D$2:$D$20</c:f>
              <c:numCache>
                <c:formatCode>General</c:formatCode>
                <c:ptCount val="19"/>
                <c:pt idx="0">
                  <c:v>3.7261146496815289</c:v>
                </c:pt>
                <c:pt idx="1">
                  <c:v>6.1910828025477711</c:v>
                </c:pt>
                <c:pt idx="2">
                  <c:v>16.280254777070063</c:v>
                </c:pt>
                <c:pt idx="3">
                  <c:v>26.484076433121022</c:v>
                </c:pt>
                <c:pt idx="4">
                  <c:v>37.662420382165607</c:v>
                </c:pt>
                <c:pt idx="5">
                  <c:v>45</c:v>
                </c:pt>
                <c:pt idx="6">
                  <c:v>56.178343949044589</c:v>
                </c:pt>
                <c:pt idx="7">
                  <c:v>64.433121019108285</c:v>
                </c:pt>
                <c:pt idx="8">
                  <c:v>74.866242038216555</c:v>
                </c:pt>
                <c:pt idx="9">
                  <c:v>85.643312101910823</c:v>
                </c:pt>
                <c:pt idx="10">
                  <c:v>97.509554140127392</c:v>
                </c:pt>
                <c:pt idx="11">
                  <c:v>106.56687898089172</c:v>
                </c:pt>
                <c:pt idx="12">
                  <c:v>115.56687898089172</c:v>
                </c:pt>
                <c:pt idx="13">
                  <c:v>124.28025477707006</c:v>
                </c:pt>
                <c:pt idx="14">
                  <c:v>137.23566878980893</c:v>
                </c:pt>
                <c:pt idx="15">
                  <c:v>143.828025477707</c:v>
                </c:pt>
                <c:pt idx="16">
                  <c:v>153.97452229299364</c:v>
                </c:pt>
                <c:pt idx="17">
                  <c:v>166.07006369426747</c:v>
                </c:pt>
                <c:pt idx="18">
                  <c:v>173.12101910828025</c:v>
                </c:pt>
              </c:numCache>
            </c:numRef>
          </c:yVal>
          <c:smooth val="1"/>
        </c:ser>
        <c:ser>
          <c:idx val="0"/>
          <c:order val="3"/>
          <c:tx>
            <c:v>Expected linear retardance</c:v>
          </c:tx>
          <c:spPr>
            <a:ln w="22225">
              <a:solidFill>
                <a:schemeClr val="accent1">
                  <a:lumMod val="75000"/>
                </a:schemeClr>
              </a:solidFill>
            </a:ln>
          </c:spPr>
          <c:marker>
            <c:symbol val="diamond"/>
            <c:size val="2"/>
            <c:spPr>
              <a:solidFill>
                <a:schemeClr val="accent1">
                  <a:lumMod val="50000"/>
                </a:schemeClr>
              </a:solidFill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103936"/>
        <c:axId val="40105856"/>
      </c:scatterChart>
      <c:scatterChart>
        <c:scatterStyle val="smoothMarker"/>
        <c:varyColors val="0"/>
        <c:ser>
          <c:idx val="2"/>
          <c:order val="1"/>
          <c:tx>
            <c:v>Measured linear diattenuation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C00000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2.0000000000000004E-2"/>
          </c:errBars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Sheet1!$I$2:$I$20</c:f>
              <c:numCache>
                <c:formatCode>General</c:formatCode>
                <c:ptCount val="19"/>
                <c:pt idx="0">
                  <c:v>0.34</c:v>
                </c:pt>
                <c:pt idx="1">
                  <c:v>0.35399999999999998</c:v>
                </c:pt>
                <c:pt idx="2">
                  <c:v>0.33900000000000002</c:v>
                </c:pt>
                <c:pt idx="3">
                  <c:v>0.33900000000000002</c:v>
                </c:pt>
                <c:pt idx="4">
                  <c:v>0.33</c:v>
                </c:pt>
                <c:pt idx="5">
                  <c:v>0.317</c:v>
                </c:pt>
                <c:pt idx="6">
                  <c:v>0.312</c:v>
                </c:pt>
                <c:pt idx="7">
                  <c:v>0.29299999999999998</c:v>
                </c:pt>
                <c:pt idx="8">
                  <c:v>0.27889999999999998</c:v>
                </c:pt>
                <c:pt idx="9">
                  <c:v>0.25900000000000001</c:v>
                </c:pt>
                <c:pt idx="10">
                  <c:v>0.23300000000000001</c:v>
                </c:pt>
                <c:pt idx="11">
                  <c:v>0.215</c:v>
                </c:pt>
                <c:pt idx="12">
                  <c:v>0.19</c:v>
                </c:pt>
                <c:pt idx="13">
                  <c:v>0.17</c:v>
                </c:pt>
                <c:pt idx="14">
                  <c:v>0.13400000000000001</c:v>
                </c:pt>
                <c:pt idx="15">
                  <c:v>0.12</c:v>
                </c:pt>
                <c:pt idx="16">
                  <c:v>9.1999999999999998E-2</c:v>
                </c:pt>
                <c:pt idx="17">
                  <c:v>5.1999999999999998E-2</c:v>
                </c:pt>
                <c:pt idx="18">
                  <c:v>3.1E-2</c:v>
                </c:pt>
              </c:numCache>
            </c:numRef>
          </c:yVal>
          <c:smooth val="1"/>
        </c:ser>
        <c:ser>
          <c:idx val="3"/>
          <c:order val="2"/>
          <c:tx>
            <c:v>Measured circular diattenuation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00B050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2.0000000000000004E-2"/>
          </c:errBars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Sheet1!$J$2:$J$20</c:f>
              <c:numCache>
                <c:formatCode>General</c:formatCode>
                <c:ptCount val="19"/>
                <c:pt idx="0">
                  <c:v>0</c:v>
                </c:pt>
                <c:pt idx="1">
                  <c:v>2.4E-2</c:v>
                </c:pt>
                <c:pt idx="2">
                  <c:v>5.6000000000000001E-2</c:v>
                </c:pt>
                <c:pt idx="3">
                  <c:v>8.3000000000000004E-2</c:v>
                </c:pt>
                <c:pt idx="4">
                  <c:v>0.11600000000000001</c:v>
                </c:pt>
                <c:pt idx="5">
                  <c:v>0.13100000000000001</c:v>
                </c:pt>
                <c:pt idx="6">
                  <c:v>0.16600000000000001</c:v>
                </c:pt>
                <c:pt idx="7">
                  <c:v>0.183</c:v>
                </c:pt>
                <c:pt idx="8">
                  <c:v>0.20899999999999999</c:v>
                </c:pt>
                <c:pt idx="9">
                  <c:v>0.23699999999999999</c:v>
                </c:pt>
                <c:pt idx="10">
                  <c:v>0.254</c:v>
                </c:pt>
                <c:pt idx="11">
                  <c:v>0.27800000000000002</c:v>
                </c:pt>
                <c:pt idx="12">
                  <c:v>0.29599999999999999</c:v>
                </c:pt>
                <c:pt idx="13">
                  <c:v>0.30199999999999999</c:v>
                </c:pt>
                <c:pt idx="14">
                  <c:v>0.32400000000000001</c:v>
                </c:pt>
                <c:pt idx="15">
                  <c:v>0.34599999999999997</c:v>
                </c:pt>
                <c:pt idx="16">
                  <c:v>0.35099999999999998</c:v>
                </c:pt>
                <c:pt idx="17">
                  <c:v>0.35599999999999998</c:v>
                </c:pt>
                <c:pt idx="18">
                  <c:v>0.36</c:v>
                </c:pt>
              </c:numCache>
            </c:numRef>
          </c:yVal>
          <c:smooth val="1"/>
        </c:ser>
        <c:ser>
          <c:idx val="4"/>
          <c:order val="4"/>
          <c:tx>
            <c:v>Simulated linear diattenuation</c:v>
          </c:tx>
          <c:spPr>
            <a:ln w="2857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Sheet1!$K$2:$K$92</c:f>
              <c:numCache>
                <c:formatCode>General</c:formatCode>
                <c:ptCount val="9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</c:numCache>
            </c:numRef>
          </c:xVal>
          <c:yVal>
            <c:numRef>
              <c:f>Sheet1!$L$2:$L$92</c:f>
              <c:numCache>
                <c:formatCode>General</c:formatCode>
                <c:ptCount val="91"/>
                <c:pt idx="0">
                  <c:v>0.34509782287751201</c:v>
                </c:pt>
                <c:pt idx="1">
                  <c:v>0.34504526280756798</c:v>
                </c:pt>
                <c:pt idx="2">
                  <c:v>0.34488759860804602</c:v>
                </c:pt>
                <c:pt idx="3">
                  <c:v>0.344624878304986</c:v>
                </c:pt>
                <c:pt idx="4">
                  <c:v>0.344257181925538</c:v>
                </c:pt>
                <c:pt idx="5">
                  <c:v>0.34378462147358202</c:v>
                </c:pt>
                <c:pt idx="6">
                  <c:v>0.343207340895608</c:v>
                </c:pt>
                <c:pt idx="7">
                  <c:v>0.34252551603687198</c:v>
                </c:pt>
                <c:pt idx="8">
                  <c:v>0.341739354587834</c:v>
                </c:pt>
                <c:pt idx="9">
                  <c:v>0.34084909602088398</c:v>
                </c:pt>
                <c:pt idx="10">
                  <c:v>0.33985501151740799</c:v>
                </c:pt>
                <c:pt idx="11">
                  <c:v>0.338757403885172</c:v>
                </c:pt>
                <c:pt idx="12">
                  <c:v>0.337556607466098</c:v>
                </c:pt>
                <c:pt idx="13">
                  <c:v>0.33625298803440401</c:v>
                </c:pt>
                <c:pt idx="14">
                  <c:v>0.33484694268519999</c:v>
                </c:pt>
                <c:pt idx="15">
                  <c:v>0.33333889971351999</c:v>
                </c:pt>
                <c:pt idx="16">
                  <c:v>0.331729318483858</c:v>
                </c:pt>
                <c:pt idx="17">
                  <c:v>0.33001868929025402</c:v>
                </c:pt>
                <c:pt idx="18">
                  <c:v>0.32820753320692803</c:v>
                </c:pt>
                <c:pt idx="19">
                  <c:v>0.32629640192956999</c:v>
                </c:pt>
                <c:pt idx="20">
                  <c:v>0.32428587760728</c:v>
                </c:pt>
                <c:pt idx="21">
                  <c:v>0.32217657266524402</c:v>
                </c:pt>
                <c:pt idx="22">
                  <c:v>0.31996912961817803</c:v>
                </c:pt>
                <c:pt idx="23">
                  <c:v>0.31766422087461998</c:v>
                </c:pt>
                <c:pt idx="24">
                  <c:v>0.315262548532102</c:v>
                </c:pt>
                <c:pt idx="25">
                  <c:v>0.31276484416328398</c:v>
                </c:pt>
                <c:pt idx="26">
                  <c:v>0.31017186859311202</c:v>
                </c:pt>
                <c:pt idx="27">
                  <c:v>0.30748441166706397</c:v>
                </c:pt>
                <c:pt idx="28">
                  <c:v>0.30470329201055601</c:v>
                </c:pt>
                <c:pt idx="29">
                  <c:v>0.30182935677957201</c:v>
                </c:pt>
                <c:pt idx="30">
                  <c:v>0.29886348140262797</c:v>
                </c:pt>
                <c:pt idx="31">
                  <c:v>0.29580656931409199</c:v>
                </c:pt>
                <c:pt idx="32">
                  <c:v>0.29265955167900198</c:v>
                </c:pt>
                <c:pt idx="33">
                  <c:v>0.28942338710941201</c:v>
                </c:pt>
                <c:pt idx="34">
                  <c:v>0.28609906137240199</c:v>
                </c:pt>
                <c:pt idx="35">
                  <c:v>0.28268758708979402</c:v>
                </c:pt>
                <c:pt idx="36">
                  <c:v>0.27919000342970202</c:v>
                </c:pt>
                <c:pt idx="37">
                  <c:v>0.275607375789992</c:v>
                </c:pt>
                <c:pt idx="38">
                  <c:v>0.271940795473748</c:v>
                </c:pt>
                <c:pt idx="39">
                  <c:v>0.268191379356852</c:v>
                </c:pt>
                <c:pt idx="40">
                  <c:v>0.26436026954777597</c:v>
                </c:pt>
                <c:pt idx="41">
                  <c:v>0.26044863303968002</c:v>
                </c:pt>
                <c:pt idx="42">
                  <c:v>0.25645766135493803</c:v>
                </c:pt>
                <c:pt idx="43">
                  <c:v>0.25238857018218602</c:v>
                </c:pt>
                <c:pt idx="44">
                  <c:v>0.248242599006012</c:v>
                </c:pt>
                <c:pt idx="45">
                  <c:v>0.24402101072940199</c:v>
                </c:pt>
                <c:pt idx="46">
                  <c:v>0.23972509128903999</c:v>
                </c:pt>
                <c:pt idx="47">
                  <c:v>0.23535614926360199</c:v>
                </c:pt>
                <c:pt idx="48">
                  <c:v>0.23091551547515199</c:v>
                </c:pt>
                <c:pt idx="49">
                  <c:v>0.226404542583758</c:v>
                </c:pt>
                <c:pt idx="50">
                  <c:v>0.221824604675464</c:v>
                </c:pt>
                <c:pt idx="51">
                  <c:v>0.21717709684372399</c:v>
                </c:pt>
                <c:pt idx="52">
                  <c:v>0.21246343476444199</c:v>
                </c:pt>
                <c:pt idx="53">
                  <c:v>0.20768505426475201</c:v>
                </c:pt>
                <c:pt idx="54">
                  <c:v>0.20284341088564201</c:v>
                </c:pt>
                <c:pt idx="55">
                  <c:v>0.1979399794385876</c:v>
                </c:pt>
                <c:pt idx="56">
                  <c:v>0.19297625355630921</c:v>
                </c:pt>
                <c:pt idx="57">
                  <c:v>0.18795374523779479</c:v>
                </c:pt>
                <c:pt idx="58">
                  <c:v>0.18287398438773181</c:v>
                </c:pt>
                <c:pt idx="59">
                  <c:v>0.1777385183504846</c:v>
                </c:pt>
                <c:pt idx="60">
                  <c:v>0.17254891143875581</c:v>
                </c:pt>
                <c:pt idx="61">
                  <c:v>0.16730674445708421</c:v>
                </c:pt>
                <c:pt idx="62">
                  <c:v>0.16201361422031399</c:v>
                </c:pt>
                <c:pt idx="63">
                  <c:v>0.15667113306719119</c:v>
                </c:pt>
                <c:pt idx="64">
                  <c:v>0.1512809283692288</c:v>
                </c:pt>
                <c:pt idx="65">
                  <c:v>0.14584464203499381</c:v>
                </c:pt>
                <c:pt idx="66">
                  <c:v>0.14036393000996619</c:v>
                </c:pt>
                <c:pt idx="67">
                  <c:v>0.13484046177212181</c:v>
                </c:pt>
                <c:pt idx="68">
                  <c:v>0.1292759198233924</c:v>
                </c:pt>
                <c:pt idx="69">
                  <c:v>0.12367199917716119</c:v>
                </c:pt>
                <c:pt idx="70">
                  <c:v>0.1180304068419428</c:v>
                </c:pt>
                <c:pt idx="71">
                  <c:v>0.1123528613014142</c:v>
                </c:pt>
                <c:pt idx="72">
                  <c:v>0.1066410919909466</c:v>
                </c:pt>
                <c:pt idx="73">
                  <c:v>0.1008968387708032</c:v>
                </c:pt>
                <c:pt idx="74">
                  <c:v>9.5121851396160403E-2</c:v>
                </c:pt>
                <c:pt idx="75">
                  <c:v>8.9317888984116398E-2</c:v>
                </c:pt>
                <c:pt idx="76">
                  <c:v>8.3486719477846E-2</c:v>
                </c:pt>
                <c:pt idx="77">
                  <c:v>7.7630119108068593E-2</c:v>
                </c:pt>
                <c:pt idx="78">
                  <c:v>7.1749871851991207E-2</c:v>
                </c:pt>
                <c:pt idx="79">
                  <c:v>6.5847768889890801E-2</c:v>
                </c:pt>
                <c:pt idx="80">
                  <c:v>5.9925608059505003E-2</c:v>
                </c:pt>
                <c:pt idx="81">
                  <c:v>5.3985193308392E-2</c:v>
                </c:pt>
                <c:pt idx="82">
                  <c:v>4.80283341444308E-2</c:v>
                </c:pt>
                <c:pt idx="83">
                  <c:v>4.2056845084628203E-2</c:v>
                </c:pt>
                <c:pt idx="84">
                  <c:v>3.6072545102399198E-2</c:v>
                </c:pt>
                <c:pt idx="85">
                  <c:v>3.0077257073489402E-2</c:v>
                </c:pt>
                <c:pt idx="86">
                  <c:v>2.4072807220710001E-2</c:v>
                </c:pt>
                <c:pt idx="87">
                  <c:v>1.8061024557652679E-2</c:v>
                </c:pt>
                <c:pt idx="88">
                  <c:v>1.2043740331554019E-2</c:v>
                </c:pt>
                <c:pt idx="89">
                  <c:v>6.0227874654799601E-3</c:v>
                </c:pt>
                <c:pt idx="90" formatCode="0.00E+00">
                  <c:v>2.9883954971446398E-17</c:v>
                </c:pt>
              </c:numCache>
            </c:numRef>
          </c:yVal>
          <c:smooth val="1"/>
        </c:ser>
        <c:ser>
          <c:idx val="5"/>
          <c:order val="5"/>
          <c:tx>
            <c:v>Simulated circular diattenuation</c:v>
          </c:tx>
          <c:spPr>
            <a:ln w="28575">
              <a:solidFill>
                <a:srgbClr val="007630"/>
              </a:solidFill>
            </a:ln>
          </c:spPr>
          <c:marker>
            <c:symbol val="none"/>
          </c:marker>
          <c:xVal>
            <c:numRef>
              <c:f>Sheet1!$K$2:$K$92</c:f>
              <c:numCache>
                <c:formatCode>General</c:formatCode>
                <c:ptCount val="9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</c:numCache>
            </c:numRef>
          </c:xVal>
          <c:yVal>
            <c:numRef>
              <c:f>Sheet1!$M$2:$M$92</c:f>
              <c:numCache>
                <c:formatCode>General</c:formatCode>
                <c:ptCount val="91"/>
                <c:pt idx="0">
                  <c:v>0</c:v>
                </c:pt>
                <c:pt idx="1">
                  <c:v>6.0227874654800199E-3</c:v>
                </c:pt>
                <c:pt idx="2">
                  <c:v>1.2043740331553979E-2</c:v>
                </c:pt>
                <c:pt idx="3">
                  <c:v>1.8061024557652641E-2</c:v>
                </c:pt>
                <c:pt idx="4">
                  <c:v>2.4072807220710001E-2</c:v>
                </c:pt>
                <c:pt idx="5">
                  <c:v>3.0077257073489402E-2</c:v>
                </c:pt>
                <c:pt idx="6">
                  <c:v>3.6072545102399198E-2</c:v>
                </c:pt>
                <c:pt idx="7">
                  <c:v>4.2056845084628203E-2</c:v>
                </c:pt>
                <c:pt idx="8">
                  <c:v>4.80283341444308E-2</c:v>
                </c:pt>
                <c:pt idx="9">
                  <c:v>5.3985193308391799E-2</c:v>
                </c:pt>
                <c:pt idx="10">
                  <c:v>5.9925608059505003E-2</c:v>
                </c:pt>
                <c:pt idx="11">
                  <c:v>6.5847768889890801E-2</c:v>
                </c:pt>
                <c:pt idx="12">
                  <c:v>7.1749871851990998E-2</c:v>
                </c:pt>
                <c:pt idx="13">
                  <c:v>7.7630119108068593E-2</c:v>
                </c:pt>
                <c:pt idx="14">
                  <c:v>8.3486719477846E-2</c:v>
                </c:pt>
                <c:pt idx="15">
                  <c:v>8.9317888984116398E-2</c:v>
                </c:pt>
                <c:pt idx="16">
                  <c:v>9.5121851396160403E-2</c:v>
                </c:pt>
                <c:pt idx="17">
                  <c:v>0.1008968387708032</c:v>
                </c:pt>
                <c:pt idx="18">
                  <c:v>0.1066410919909466</c:v>
                </c:pt>
                <c:pt idx="19">
                  <c:v>0.1123528613014142</c:v>
                </c:pt>
                <c:pt idx="20">
                  <c:v>0.1180304068419428</c:v>
                </c:pt>
                <c:pt idx="21">
                  <c:v>0.123671999177161</c:v>
                </c:pt>
                <c:pt idx="22">
                  <c:v>0.1292759198233924</c:v>
                </c:pt>
                <c:pt idx="23">
                  <c:v>0.13484046177212161</c:v>
                </c:pt>
                <c:pt idx="24">
                  <c:v>0.14036393000996619</c:v>
                </c:pt>
                <c:pt idx="25">
                  <c:v>0.14584464203499381</c:v>
                </c:pt>
                <c:pt idx="26">
                  <c:v>0.1512809283692288</c:v>
                </c:pt>
                <c:pt idx="27">
                  <c:v>0.15667113306719119</c:v>
                </c:pt>
                <c:pt idx="28">
                  <c:v>0.16201361422031399</c:v>
                </c:pt>
                <c:pt idx="29">
                  <c:v>0.16730674445708421</c:v>
                </c:pt>
                <c:pt idx="30">
                  <c:v>0.17254891143875581</c:v>
                </c:pt>
                <c:pt idx="31">
                  <c:v>0.1777385183504844</c:v>
                </c:pt>
                <c:pt idx="32">
                  <c:v>0.18287398438773181</c:v>
                </c:pt>
                <c:pt idx="33">
                  <c:v>0.18795374523779479</c:v>
                </c:pt>
                <c:pt idx="34">
                  <c:v>0.1929762535563094</c:v>
                </c:pt>
                <c:pt idx="35">
                  <c:v>0.1979399794385876</c:v>
                </c:pt>
                <c:pt idx="36">
                  <c:v>0.20284341088564201</c:v>
                </c:pt>
                <c:pt idx="37">
                  <c:v>0.20768505426475201</c:v>
                </c:pt>
                <c:pt idx="38">
                  <c:v>0.21246343476444199</c:v>
                </c:pt>
                <c:pt idx="39">
                  <c:v>0.21717709684372399</c:v>
                </c:pt>
                <c:pt idx="40">
                  <c:v>0.221824604675464</c:v>
                </c:pt>
                <c:pt idx="41">
                  <c:v>0.226404542583758</c:v>
                </c:pt>
                <c:pt idx="42">
                  <c:v>0.23091551547515199</c:v>
                </c:pt>
                <c:pt idx="43">
                  <c:v>0.23535614926360199</c:v>
                </c:pt>
                <c:pt idx="44">
                  <c:v>0.23972509128903999</c:v>
                </c:pt>
                <c:pt idx="45">
                  <c:v>0.24402101072940199</c:v>
                </c:pt>
                <c:pt idx="46">
                  <c:v>0.248242599006012</c:v>
                </c:pt>
                <c:pt idx="47">
                  <c:v>0.25238857018218602</c:v>
                </c:pt>
                <c:pt idx="48">
                  <c:v>0.25645766135493803</c:v>
                </c:pt>
                <c:pt idx="49">
                  <c:v>0.26044863303968002</c:v>
                </c:pt>
                <c:pt idx="50">
                  <c:v>0.26436026954777597</c:v>
                </c:pt>
                <c:pt idx="51">
                  <c:v>0.268191379356852</c:v>
                </c:pt>
                <c:pt idx="52">
                  <c:v>0.271940795473748</c:v>
                </c:pt>
                <c:pt idx="53">
                  <c:v>0.275607375789992</c:v>
                </c:pt>
                <c:pt idx="54">
                  <c:v>0.27919000342970202</c:v>
                </c:pt>
                <c:pt idx="55">
                  <c:v>0.28268758708979402</c:v>
                </c:pt>
                <c:pt idx="56">
                  <c:v>0.28609906137240199</c:v>
                </c:pt>
                <c:pt idx="57">
                  <c:v>0.28942338710941201</c:v>
                </c:pt>
                <c:pt idx="58">
                  <c:v>0.29265955167900198</c:v>
                </c:pt>
                <c:pt idx="59">
                  <c:v>0.29580656931409199</c:v>
                </c:pt>
                <c:pt idx="60">
                  <c:v>0.29886348140262797</c:v>
                </c:pt>
                <c:pt idx="61">
                  <c:v>0.30182935677957201</c:v>
                </c:pt>
                <c:pt idx="62">
                  <c:v>0.30470329201055601</c:v>
                </c:pt>
                <c:pt idx="63">
                  <c:v>0.30748441166706397</c:v>
                </c:pt>
                <c:pt idx="64">
                  <c:v>0.31017186859311202</c:v>
                </c:pt>
                <c:pt idx="65">
                  <c:v>0.31276484416328398</c:v>
                </c:pt>
                <c:pt idx="66">
                  <c:v>0.315262548532102</c:v>
                </c:pt>
                <c:pt idx="67">
                  <c:v>0.31766422087461998</c:v>
                </c:pt>
                <c:pt idx="68">
                  <c:v>0.31996912961817803</c:v>
                </c:pt>
                <c:pt idx="69">
                  <c:v>0.32217657266524402</c:v>
                </c:pt>
                <c:pt idx="70">
                  <c:v>0.32428587760728</c:v>
                </c:pt>
                <c:pt idx="71">
                  <c:v>0.32629640192956999</c:v>
                </c:pt>
                <c:pt idx="72">
                  <c:v>0.32820753320692803</c:v>
                </c:pt>
                <c:pt idx="73">
                  <c:v>0.33001868929025402</c:v>
                </c:pt>
                <c:pt idx="74">
                  <c:v>0.331729318483858</c:v>
                </c:pt>
                <c:pt idx="75">
                  <c:v>0.33333889971351999</c:v>
                </c:pt>
                <c:pt idx="76">
                  <c:v>0.33484694268519999</c:v>
                </c:pt>
                <c:pt idx="77">
                  <c:v>0.33625298803440401</c:v>
                </c:pt>
                <c:pt idx="78">
                  <c:v>0.337556607466098</c:v>
                </c:pt>
                <c:pt idx="79">
                  <c:v>0.338757403885172</c:v>
                </c:pt>
                <c:pt idx="80">
                  <c:v>0.33985501151740799</c:v>
                </c:pt>
                <c:pt idx="81">
                  <c:v>0.34084909602088398</c:v>
                </c:pt>
                <c:pt idx="82">
                  <c:v>0.341739354587834</c:v>
                </c:pt>
                <c:pt idx="83">
                  <c:v>0.34252551603687198</c:v>
                </c:pt>
                <c:pt idx="84">
                  <c:v>0.343207340895608</c:v>
                </c:pt>
                <c:pt idx="85">
                  <c:v>0.34378462147358202</c:v>
                </c:pt>
                <c:pt idx="86">
                  <c:v>0.344257181925538</c:v>
                </c:pt>
                <c:pt idx="87">
                  <c:v>0.344624878304986</c:v>
                </c:pt>
                <c:pt idx="88">
                  <c:v>0.34488759860804602</c:v>
                </c:pt>
                <c:pt idx="89">
                  <c:v>0.34504526280756798</c:v>
                </c:pt>
                <c:pt idx="90">
                  <c:v>0.34509782287751201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122240"/>
        <c:axId val="40120320"/>
      </c:scatterChart>
      <c:valAx>
        <c:axId val="40103936"/>
        <c:scaling>
          <c:orientation val="minMax"/>
          <c:max val="180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smtClean="0"/>
                  <a:t>Babinet-Soleil </a:t>
                </a:r>
                <a:r>
                  <a:rPr lang="fr-FR" sz="1600" dirty="0" err="1" smtClean="0"/>
                  <a:t>compensator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retardance</a:t>
                </a:r>
                <a:r>
                  <a:rPr lang="fr-FR" sz="1600" dirty="0" smtClean="0"/>
                  <a:t> </a:t>
                </a:r>
                <a:r>
                  <a:rPr lang="fr-FR" sz="1600" baseline="0" dirty="0" smtClean="0"/>
                  <a:t>[</a:t>
                </a:r>
                <a:r>
                  <a:rPr lang="fr-FR" sz="1600" baseline="0" dirty="0" err="1" smtClean="0"/>
                  <a:t>degrees</a:t>
                </a:r>
                <a:r>
                  <a:rPr lang="fr-FR" sz="1600" baseline="0" dirty="0"/>
                  <a:t>]</a:t>
                </a:r>
                <a:endParaRPr lang="fr-FR" sz="1600" dirty="0"/>
              </a:p>
            </c:rich>
          </c:tx>
          <c:layout>
            <c:manualLayout>
              <c:xMode val="edge"/>
              <c:yMode val="edge"/>
              <c:x val="0.30760538179934788"/>
              <c:y val="0.9205279968892344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0105856"/>
        <c:crosses val="autoZero"/>
        <c:crossBetween val="midCat"/>
      </c:valAx>
      <c:valAx>
        <c:axId val="40105856"/>
        <c:scaling>
          <c:orientation val="minMax"/>
          <c:max val="180"/>
          <c:min val="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fr-FR" sz="1600" b="1" i="0" baseline="0" dirty="0" err="1" smtClean="0">
                    <a:effectLst/>
                  </a:rPr>
                  <a:t>Linear</a:t>
                </a:r>
                <a:r>
                  <a:rPr lang="fr-FR" sz="1600" b="1" i="0" baseline="0" dirty="0" smtClean="0">
                    <a:effectLst/>
                  </a:rPr>
                  <a:t> </a:t>
                </a:r>
                <a:r>
                  <a:rPr lang="fr-FR" sz="1600" b="1" i="0" baseline="0" dirty="0" err="1" smtClean="0">
                    <a:effectLst/>
                  </a:rPr>
                  <a:t>retardance</a:t>
                </a:r>
                <a:r>
                  <a:rPr lang="fr-FR" sz="1600" b="1" i="0" baseline="0" dirty="0" smtClean="0">
                    <a:effectLst/>
                  </a:rPr>
                  <a:t> (</a:t>
                </a:r>
                <a:r>
                  <a:rPr lang="fr-FR" sz="1600" b="1" i="0" baseline="0" dirty="0" err="1" smtClean="0">
                    <a:solidFill>
                      <a:srgbClr val="0070C0"/>
                    </a:solidFill>
                    <a:effectLst/>
                  </a:rPr>
                  <a:t>blue</a:t>
                </a:r>
                <a:r>
                  <a:rPr lang="fr-FR" sz="1600" b="1" i="0" baseline="0" dirty="0" smtClean="0">
                    <a:effectLst/>
                  </a:rPr>
                  <a:t>) [</a:t>
                </a:r>
                <a:r>
                  <a:rPr lang="fr-FR" sz="1600" b="1" i="0" baseline="0" dirty="0" err="1" smtClean="0">
                    <a:effectLst/>
                  </a:rPr>
                  <a:t>degrees</a:t>
                </a:r>
                <a:r>
                  <a:rPr lang="fr-FR" sz="1600" b="1" i="0" baseline="0" dirty="0">
                    <a:effectLst/>
                  </a:rPr>
                  <a:t>]</a:t>
                </a:r>
                <a:endParaRPr lang="fr-FR" sz="16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6.9532004531357126E-3"/>
              <c:y val="0.209085379402288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0103936"/>
        <c:crosses val="autoZero"/>
        <c:crossBetween val="midCat"/>
      </c:valAx>
      <c:valAx>
        <c:axId val="40120320"/>
        <c:scaling>
          <c:orientation val="minMax"/>
          <c:max val="0.60000000000000009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b="1" i="0" baseline="0" dirty="0" err="1" smtClean="0">
                    <a:effectLst/>
                  </a:rPr>
                  <a:t>Linear</a:t>
                </a:r>
                <a:r>
                  <a:rPr lang="fr-FR" sz="1600" b="1" i="0" baseline="0" dirty="0" smtClean="0">
                    <a:effectLst/>
                  </a:rPr>
                  <a:t> (</a:t>
                </a:r>
                <a:r>
                  <a:rPr lang="fr-FR" sz="1600" b="1" i="0" baseline="0" dirty="0" err="1" smtClean="0">
                    <a:solidFill>
                      <a:srgbClr val="C40000"/>
                    </a:solidFill>
                    <a:effectLst/>
                  </a:rPr>
                  <a:t>red</a:t>
                </a:r>
                <a:r>
                  <a:rPr lang="fr-FR" sz="1600" b="1" i="0" baseline="0" dirty="0" smtClean="0">
                    <a:effectLst/>
                  </a:rPr>
                  <a:t>) </a:t>
                </a:r>
                <a:r>
                  <a:rPr lang="fr-FR" sz="1600" b="1" i="0" baseline="0" smtClean="0">
                    <a:effectLst/>
                  </a:rPr>
                  <a:t>and circular </a:t>
                </a:r>
                <a:r>
                  <a:rPr lang="fr-FR" sz="1800" b="1" i="0" baseline="0" smtClean="0">
                    <a:effectLst/>
                  </a:rPr>
                  <a:t>(</a:t>
                </a:r>
                <a:r>
                  <a:rPr lang="fr-FR" sz="1800" b="1" i="0" baseline="0" smtClean="0">
                    <a:solidFill>
                      <a:srgbClr val="008000"/>
                    </a:solidFill>
                    <a:effectLst/>
                  </a:rPr>
                  <a:t>green</a:t>
                </a:r>
                <a:r>
                  <a:rPr lang="fr-FR" sz="1800" b="1" i="0" baseline="0" smtClean="0">
                    <a:effectLst/>
                  </a:rPr>
                  <a:t>)</a:t>
                </a:r>
                <a:endParaRPr lang="fr-FR" sz="1600" smtClean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b="1" i="0" baseline="0" smtClean="0">
                    <a:effectLst/>
                  </a:rPr>
                  <a:t>diattenuation</a:t>
                </a:r>
                <a:endParaRPr lang="fr-FR" sz="1600" dirty="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0122240"/>
        <c:crosses val="max"/>
        <c:crossBetween val="midCat"/>
      </c:valAx>
      <c:valAx>
        <c:axId val="40122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0120320"/>
        <c:crosses val="autoZero"/>
        <c:crossBetween val="midCat"/>
      </c:valAx>
      <c:spPr>
        <a:ln w="19050">
          <a:solidFill>
            <a:schemeClr val="tx1">
              <a:lumMod val="65000"/>
              <a:lumOff val="3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021399891615716"/>
          <c:y val="3.8821722219157792E-2"/>
          <c:w val="0.34559821892791082"/>
          <c:h val="0.3008674036218198"/>
        </c:manualLayout>
      </c:layout>
      <c:overlay val="0"/>
      <c:txPr>
        <a:bodyPr/>
        <a:lstStyle/>
        <a:p>
          <a:pPr>
            <a:defRPr sz="12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5D7B8-843A-4A64-90AD-E051ED4385A6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7C722-6E1B-4AC5-9AA5-ADD2A02FE9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4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3E405-99EE-4E5E-8107-5E399ECF2BCF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DCAB9-AFD4-45E8-9F8A-558A20FD613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02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78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63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58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78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16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78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21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78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66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2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9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41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66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82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8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58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2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28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28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78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1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CAB9-AFD4-45E8-9F8A-558A20FD61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12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/>
          <a:p>
            <a:fld id="{F3F84899-62B3-4292-950E-C7CDCC9B25EA}" type="datetime1">
              <a:rPr lang="en-US" smtClean="0"/>
              <a:t>4/9/2014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8880" y="0"/>
            <a:ext cx="2133600" cy="365125"/>
          </a:xfrm>
        </p:spPr>
        <p:txBody>
          <a:bodyPr/>
          <a:lstStyle>
            <a:lvl1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3DC11126-ED21-49D1-8BF1-9F860E9C9174}" type="slidenum">
              <a:rPr lang="en-US" smtClean="0"/>
              <a:pPr/>
              <a:t>‹N°›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53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5162-147A-4FE5-BAA7-540338BB8D8D}" type="datetime1">
              <a:rPr lang="en-US" smtClean="0"/>
              <a:t>4/9/2014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6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981F-38CF-4AB2-BBD0-5F31F979A0FA}" type="datetime1">
              <a:rPr lang="en-US" smtClean="0"/>
              <a:t>4/9/2014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398D-5AB9-427B-AC5E-1C8905F31801}" type="datetime1">
              <a:rPr lang="en-US" smtClean="0"/>
              <a:t>4/9/2014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8880" y="0"/>
            <a:ext cx="2133600" cy="365125"/>
          </a:xfrm>
        </p:spPr>
        <p:txBody>
          <a:bodyPr/>
          <a:lstStyle>
            <a:lvl1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3DC11126-ED21-49D1-8BF1-9F860E9C9174}" type="slidenum">
              <a:rPr lang="en-US" smtClean="0"/>
              <a:pPr/>
              <a:t>‹N°›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1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B071-D8F8-482F-AD37-4AD6DA8FA2EE}" type="datetime1">
              <a:rPr lang="en-US" smtClean="0"/>
              <a:t>4/9/2014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6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E1AF-5F64-4659-9FE2-75843A437784}" type="datetime1">
              <a:rPr lang="en-US" smtClean="0"/>
              <a:t>4/9/2014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76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E69A-8AC1-4D2E-BD78-832ACF67A562}" type="datetime1">
              <a:rPr lang="en-US" smtClean="0"/>
              <a:t>4/9/2014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A76E-BD1F-4915-9A24-DC2865AA7AD6}" type="datetime1">
              <a:rPr lang="en-US" smtClean="0"/>
              <a:t>4/9/2014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9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5F713-30E4-4666-A80B-E91B8C241514}" type="datetime1">
              <a:rPr lang="en-US" smtClean="0"/>
              <a:t>4/9/2014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38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26A-2D7D-4BF7-BAC4-6E676278D837}" type="datetime1">
              <a:rPr lang="en-US" smtClean="0"/>
              <a:t>4/9/2014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7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4E33-D4E0-4261-B932-23032EC53C2B}" type="datetime1">
              <a:rPr lang="en-US" smtClean="0"/>
              <a:t>4/9/2014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9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96356-F5BA-4D00-9639-3FD2F170E6B1}" type="datetime1">
              <a:rPr lang="en-US" smtClean="0"/>
              <a:t>4/9/2014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660232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3DC11126-ED21-49D1-8BF1-9F860E9C9174}" type="slidenum">
              <a:rPr lang="en-US" smtClean="0"/>
              <a:pPr/>
              <a:t>‹N°›</a:t>
            </a:fld>
            <a:r>
              <a:rPr lang="en-US" smtClean="0"/>
              <a:t>/33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5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5" name="Rectangle 4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à coins arrondis 9"/>
          <p:cNvSpPr/>
          <p:nvPr/>
        </p:nvSpPr>
        <p:spPr>
          <a:xfrm>
            <a:off x="891952" y="1197320"/>
            <a:ext cx="7344816" cy="1007544"/>
          </a:xfrm>
          <a:prstGeom prst="roundRect">
            <a:avLst/>
          </a:prstGeom>
          <a:gradFill>
            <a:gsLst>
              <a:gs pos="0">
                <a:srgbClr val="005A7A"/>
              </a:gs>
              <a:gs pos="100000">
                <a:schemeClr val="tx2">
                  <a:lumMod val="5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Futura Bk BT" pitchFamily="34" charset="0"/>
              </a:rPr>
              <a:t>Mueller polarimetry through an optical fiber</a:t>
            </a:r>
            <a:endParaRPr lang="en-US" sz="2000">
              <a:latin typeface="Futura Bk BT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27584" y="2743717"/>
            <a:ext cx="745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aseline="30000" smtClean="0">
                <a:latin typeface="Futura Bk BT" pitchFamily="34" charset="0"/>
              </a:rPr>
              <a:t>1</a:t>
            </a:r>
            <a:r>
              <a:rPr lang="pt-BR" u="sng" smtClean="0">
                <a:latin typeface="Futura Bk BT" pitchFamily="34" charset="0"/>
              </a:rPr>
              <a:t>J. Vizet</a:t>
            </a:r>
            <a:r>
              <a:rPr lang="pt-BR" smtClean="0">
                <a:latin typeface="Futura Bk BT" pitchFamily="34" charset="0"/>
              </a:rPr>
              <a:t>, </a:t>
            </a:r>
            <a:r>
              <a:rPr lang="pt-BR" baseline="30000" smtClean="0">
                <a:latin typeface="Futura Bk BT" pitchFamily="34" charset="0"/>
              </a:rPr>
              <a:t>1</a:t>
            </a:r>
            <a:r>
              <a:rPr lang="pt-BR" smtClean="0">
                <a:latin typeface="Futura Bk BT" pitchFamily="34" charset="0"/>
              </a:rPr>
              <a:t>S</a:t>
            </a:r>
            <a:r>
              <a:rPr lang="pt-BR">
                <a:latin typeface="Futura Bk BT" pitchFamily="34" charset="0"/>
              </a:rPr>
              <a:t>. </a:t>
            </a:r>
            <a:r>
              <a:rPr lang="pt-BR" smtClean="0">
                <a:latin typeface="Futura Bk BT" pitchFamily="34" charset="0"/>
              </a:rPr>
              <a:t>Manhas, </a:t>
            </a:r>
            <a:r>
              <a:rPr lang="pt-BR" baseline="30000">
                <a:latin typeface="Futura Bk BT" pitchFamily="34" charset="0"/>
              </a:rPr>
              <a:t>2</a:t>
            </a:r>
            <a:r>
              <a:rPr lang="pt-BR" smtClean="0">
                <a:latin typeface="Futura Bk BT" pitchFamily="34" charset="0"/>
              </a:rPr>
              <a:t>S</a:t>
            </a:r>
            <a:r>
              <a:rPr lang="pt-BR">
                <a:latin typeface="Futura Bk BT" pitchFamily="34" charset="0"/>
              </a:rPr>
              <a:t>. </a:t>
            </a:r>
            <a:r>
              <a:rPr lang="pt-BR" smtClean="0">
                <a:latin typeface="Futura Bk BT" pitchFamily="34" charset="0"/>
              </a:rPr>
              <a:t>Deby, </a:t>
            </a:r>
            <a:r>
              <a:rPr lang="pt-BR" baseline="30000">
                <a:latin typeface="Futura Bk BT" pitchFamily="34" charset="0"/>
              </a:rPr>
              <a:t>2</a:t>
            </a:r>
            <a:r>
              <a:rPr lang="pt-BR" smtClean="0">
                <a:latin typeface="Futura Bk BT" pitchFamily="34" charset="0"/>
              </a:rPr>
              <a:t>J.C</a:t>
            </a:r>
            <a:r>
              <a:rPr lang="pt-BR">
                <a:latin typeface="Futura Bk BT" pitchFamily="34" charset="0"/>
              </a:rPr>
              <a:t>. </a:t>
            </a:r>
            <a:r>
              <a:rPr lang="pt-BR" smtClean="0">
                <a:latin typeface="Futura Bk BT" pitchFamily="34" charset="0"/>
              </a:rPr>
              <a:t>Vanel, </a:t>
            </a:r>
            <a:r>
              <a:rPr lang="pt-BR" baseline="30000">
                <a:latin typeface="Futura Bk BT" pitchFamily="34" charset="0"/>
              </a:rPr>
              <a:t>2</a:t>
            </a:r>
            <a:r>
              <a:rPr lang="pt-BR" smtClean="0">
                <a:latin typeface="Futura Bk BT" pitchFamily="34" charset="0"/>
              </a:rPr>
              <a:t>A</a:t>
            </a:r>
            <a:r>
              <a:rPr lang="pt-BR">
                <a:latin typeface="Futura Bk BT" pitchFamily="34" charset="0"/>
              </a:rPr>
              <a:t>. De </a:t>
            </a:r>
            <a:r>
              <a:rPr lang="pt-BR" smtClean="0">
                <a:latin typeface="Futura Bk BT" pitchFamily="34" charset="0"/>
              </a:rPr>
              <a:t>Martino, </a:t>
            </a:r>
            <a:r>
              <a:rPr lang="pt-BR" baseline="30000" smtClean="0">
                <a:latin typeface="Futura Bk BT" pitchFamily="34" charset="0"/>
              </a:rPr>
              <a:t>1</a:t>
            </a:r>
            <a:r>
              <a:rPr lang="pt-BR" smtClean="0">
                <a:latin typeface="Futura Bk BT" pitchFamily="34" charset="0"/>
              </a:rPr>
              <a:t>D</a:t>
            </a:r>
            <a:r>
              <a:rPr lang="pt-BR">
                <a:latin typeface="Futura Bk BT" pitchFamily="34" charset="0"/>
              </a:rPr>
              <a:t>. </a:t>
            </a:r>
            <a:r>
              <a:rPr lang="pt-BR" smtClean="0">
                <a:latin typeface="Futura Bk BT" pitchFamily="34" charset="0"/>
              </a:rPr>
              <a:t>Pagnoux</a:t>
            </a:r>
            <a:endParaRPr lang="en-US" baseline="30000">
              <a:latin typeface="Futura Bk BT" pitchFamily="34" charset="0"/>
            </a:endParaRPr>
          </a:p>
        </p:txBody>
      </p:sp>
      <p:pic>
        <p:nvPicPr>
          <p:cNvPr id="1026" name="Picture 2" descr="C:\Users\vizet\Desktop\Présentation conférences\Présentation Mueller\xli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198128"/>
            <a:ext cx="1008112" cy="5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izet\Desktop\Présentation conférences\Présentation Mueller\cn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37924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16210" y="3359503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aseline="30000" smtClean="0">
                <a:latin typeface="Futura Bk BT" pitchFamily="34" charset="0"/>
              </a:rPr>
              <a:t>1 </a:t>
            </a:r>
            <a:r>
              <a:rPr lang="fr-FR" sz="1400" smtClean="0">
                <a:latin typeface="Futura Bk BT" pitchFamily="34" charset="0"/>
              </a:rPr>
              <a:t>Institut </a:t>
            </a:r>
            <a:r>
              <a:rPr lang="fr-FR" sz="1400">
                <a:latin typeface="Futura Bk BT" pitchFamily="34" charset="0"/>
              </a:rPr>
              <a:t>de recherche XLIM, UMR CNRS </a:t>
            </a:r>
            <a:r>
              <a:rPr lang="fr-FR" sz="1400" smtClean="0">
                <a:latin typeface="Futura Bk BT" pitchFamily="34" charset="0"/>
              </a:rPr>
              <a:t>7252,</a:t>
            </a:r>
          </a:p>
          <a:p>
            <a:pPr algn="ctr"/>
            <a:r>
              <a:rPr lang="fr-FR" sz="1400" smtClean="0">
                <a:latin typeface="Futura Bk BT" pitchFamily="34" charset="0"/>
              </a:rPr>
              <a:t>Université </a:t>
            </a:r>
            <a:r>
              <a:rPr lang="fr-FR" sz="1400">
                <a:latin typeface="Futura Bk BT" pitchFamily="34" charset="0"/>
              </a:rPr>
              <a:t>de Limoges, Faculté des Sciences et </a:t>
            </a:r>
            <a:r>
              <a:rPr lang="fr-FR" sz="1400" smtClean="0">
                <a:latin typeface="Futura Bk BT" pitchFamily="34" charset="0"/>
              </a:rPr>
              <a:t>Techniques, Limoges</a:t>
            </a:r>
            <a:r>
              <a:rPr lang="fr-FR" sz="1400">
                <a:latin typeface="Futura Bk BT" pitchFamily="34" charset="0"/>
              </a:rPr>
              <a:t>, France</a:t>
            </a:r>
            <a:endParaRPr lang="en-US" sz="1400">
              <a:latin typeface="Futura Bk B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6210" y="3914460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aseline="30000" smtClean="0">
                <a:latin typeface="Futura Bk BT" pitchFamily="34" charset="0"/>
              </a:rPr>
              <a:t>2 </a:t>
            </a:r>
            <a:r>
              <a:rPr lang="fr-FR" sz="1400" smtClean="0">
                <a:latin typeface="Futura Bk BT" pitchFamily="34" charset="0"/>
              </a:rPr>
              <a:t>L</a:t>
            </a:r>
            <a:r>
              <a:rPr lang="fr-FR" sz="1400" smtClean="0"/>
              <a:t>PICM</a:t>
            </a:r>
            <a:r>
              <a:rPr lang="fr-FR" sz="1400"/>
              <a:t>, UMR CNRS </a:t>
            </a:r>
            <a:r>
              <a:rPr lang="fr-FR" sz="1400" smtClean="0"/>
              <a:t>7647,</a:t>
            </a:r>
          </a:p>
          <a:p>
            <a:pPr algn="ctr"/>
            <a:r>
              <a:rPr lang="fr-FR" sz="1400" smtClean="0"/>
              <a:t>Ecole </a:t>
            </a:r>
            <a:r>
              <a:rPr lang="fr-FR" sz="1400"/>
              <a:t>Polytechnique, Palaiseau, France</a:t>
            </a:r>
            <a:endParaRPr lang="en-US" sz="1400">
              <a:latin typeface="Futura Bk B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87" y="5098295"/>
            <a:ext cx="1725172" cy="719329"/>
          </a:xfrm>
          <a:prstGeom prst="rect">
            <a:avLst/>
          </a:prstGeom>
        </p:spPr>
      </p:pic>
      <p:pic>
        <p:nvPicPr>
          <p:cNvPr id="4" name="Picture 2" descr="http://www.fast-track.eu/userdata/image/LPIC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64026"/>
            <a:ext cx="1338563" cy="5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1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3" name="Rectangle 2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ZoneTexte 81"/>
          <p:cNvSpPr txBox="1"/>
          <p:nvPr/>
        </p:nvSpPr>
        <p:spPr>
          <a:xfrm>
            <a:off x="85736" y="44624"/>
            <a:ext cx="708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How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to find Mueller matrix of a sample through an optical fiber </a:t>
            </a:r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?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 </a:t>
            </a:r>
            <a:r>
              <a:rPr lang="en-US" sz="1400" smtClean="0">
                <a:solidFill>
                  <a:schemeClr val="bg1">
                    <a:lumMod val="75000"/>
                  </a:schemeClr>
                </a:solidFill>
                <a:latin typeface="Futura Bk BT" pitchFamily="34" charset="0"/>
              </a:rPr>
              <a:t>- </a:t>
            </a:r>
            <a:r>
              <a:rPr lang="en-US" sz="1400" smtClean="0">
                <a:solidFill>
                  <a:schemeClr val="bg1"/>
                </a:solidFill>
                <a:latin typeface="Futura Bk BT" pitchFamily="34" charset="0"/>
              </a:rPr>
              <a:t>Fiber Mueller </a:t>
            </a:r>
            <a:r>
              <a:rPr lang="en-US" sz="1400" dirty="0" smtClean="0">
                <a:solidFill>
                  <a:schemeClr val="bg1"/>
                </a:solidFill>
                <a:latin typeface="Futura Bk BT" pitchFamily="34" charset="0"/>
              </a:rPr>
              <a:t>matrix</a:t>
            </a:r>
            <a:endParaRPr lang="en-US" sz="1400" dirty="0">
              <a:solidFill>
                <a:schemeClr val="bg1"/>
              </a:solidFill>
              <a:latin typeface="Futura Bk BT" pitchFamily="34" charset="0"/>
            </a:endParaRPr>
          </a:p>
        </p:txBody>
      </p:sp>
      <p:grpSp>
        <p:nvGrpSpPr>
          <p:cNvPr id="56" name="Groupe 55"/>
          <p:cNvGrpSpPr/>
          <p:nvPr/>
        </p:nvGrpSpPr>
        <p:grpSpPr>
          <a:xfrm rot="10800000">
            <a:off x="5089714" y="1078508"/>
            <a:ext cx="288032" cy="245904"/>
            <a:chOff x="4268004" y="4425778"/>
            <a:chExt cx="288032" cy="245904"/>
          </a:xfrm>
        </p:grpSpPr>
        <p:sp>
          <p:nvSpPr>
            <p:cNvPr id="57" name="Rectangle 56"/>
            <p:cNvSpPr/>
            <p:nvPr/>
          </p:nvSpPr>
          <p:spPr>
            <a:xfrm>
              <a:off x="4268004" y="4425778"/>
              <a:ext cx="288032" cy="2459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58" name="Ellipse 57"/>
            <p:cNvSpPr/>
            <p:nvPr/>
          </p:nvSpPr>
          <p:spPr>
            <a:xfrm>
              <a:off x="4412020" y="4451464"/>
              <a:ext cx="72008" cy="19421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</p:grpSp>
      <p:sp>
        <p:nvSpPr>
          <p:cNvPr id="63" name="Ellipse 62"/>
          <p:cNvSpPr/>
          <p:nvPr/>
        </p:nvSpPr>
        <p:spPr>
          <a:xfrm>
            <a:off x="4468735" y="985277"/>
            <a:ext cx="216024" cy="2160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4" name="Ellipse 63"/>
          <p:cNvSpPr/>
          <p:nvPr/>
        </p:nvSpPr>
        <p:spPr>
          <a:xfrm>
            <a:off x="4576747" y="985277"/>
            <a:ext cx="216024" cy="2160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0" name="Triangle isocèle 69"/>
          <p:cNvSpPr/>
          <p:nvPr/>
        </p:nvSpPr>
        <p:spPr>
          <a:xfrm rot="5400000">
            <a:off x="3519392" y="1146787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6" name="Connecteur droit 75"/>
          <p:cNvCxnSpPr/>
          <p:nvPr/>
        </p:nvCxnSpPr>
        <p:spPr>
          <a:xfrm flipV="1">
            <a:off x="2483768" y="1200609"/>
            <a:ext cx="571138" cy="1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riangle isocèle 76"/>
          <p:cNvSpPr/>
          <p:nvPr/>
        </p:nvSpPr>
        <p:spPr>
          <a:xfrm rot="5400000">
            <a:off x="2583288" y="1146787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4" name="Triangle isocèle 83"/>
          <p:cNvSpPr/>
          <p:nvPr/>
        </p:nvSpPr>
        <p:spPr>
          <a:xfrm rot="5400000">
            <a:off x="5591964" y="1150437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8" name="Picture 2" descr="http://www.clipart-fr.com/data/icones/series_01/icones_0029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480" y="916969"/>
            <a:ext cx="473846" cy="47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Connecteur droit avec flèche 88"/>
          <p:cNvCxnSpPr/>
          <p:nvPr/>
        </p:nvCxnSpPr>
        <p:spPr>
          <a:xfrm>
            <a:off x="7299215" y="1200609"/>
            <a:ext cx="34667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oneTexte 91"/>
          <p:cNvSpPr txBox="1"/>
          <p:nvPr/>
        </p:nvSpPr>
        <p:spPr>
          <a:xfrm>
            <a:off x="4535714" y="692696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3</a:t>
            </a:r>
            <a:endParaRPr lang="en-US" sz="1400" b="1"/>
          </a:p>
        </p:txBody>
      </p:sp>
      <p:sp>
        <p:nvSpPr>
          <p:cNvPr id="93" name="ZoneTexte 92"/>
          <p:cNvSpPr txBox="1"/>
          <p:nvPr/>
        </p:nvSpPr>
        <p:spPr>
          <a:xfrm>
            <a:off x="5181438" y="796733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</a:t>
            </a:r>
            <a:endParaRPr lang="en-US" sz="1400" b="1" dirty="0"/>
          </a:p>
        </p:txBody>
      </p:sp>
      <p:sp>
        <p:nvSpPr>
          <p:cNvPr id="95" name="ZoneTexte 94"/>
          <p:cNvSpPr txBox="1"/>
          <p:nvPr/>
        </p:nvSpPr>
        <p:spPr>
          <a:xfrm flipH="1">
            <a:off x="6995802" y="764704"/>
            <a:ext cx="211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4</a:t>
            </a:r>
            <a:endParaRPr lang="en-US" sz="1400" b="1" dirty="0"/>
          </a:p>
        </p:txBody>
      </p:sp>
      <p:sp>
        <p:nvSpPr>
          <p:cNvPr id="96" name="ZoneTexte 95"/>
          <p:cNvSpPr txBox="1"/>
          <p:nvPr/>
        </p:nvSpPr>
        <p:spPr>
          <a:xfrm>
            <a:off x="510457" y="1749764"/>
            <a:ext cx="5809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Bk BT" pitchFamily="34" charset="0"/>
              </a:rPr>
              <a:t>1 : </a:t>
            </a:r>
            <a:r>
              <a:rPr lang="en-US" sz="1600" dirty="0">
                <a:latin typeface="Futura Bk BT" pitchFamily="34" charset="0"/>
              </a:rPr>
              <a:t>Injection lens</a:t>
            </a:r>
          </a:p>
          <a:p>
            <a:r>
              <a:rPr lang="en-US" sz="1600" dirty="0" smtClean="0">
                <a:latin typeface="Futura Bk BT" pitchFamily="34" charset="0"/>
              </a:rPr>
              <a:t>2 : </a:t>
            </a:r>
            <a:r>
              <a:rPr lang="en-US" sz="1600" dirty="0">
                <a:latin typeface="Futura Bk BT" pitchFamily="34" charset="0"/>
              </a:rPr>
              <a:t>Collimation lens</a:t>
            </a:r>
          </a:p>
          <a:p>
            <a:r>
              <a:rPr lang="en-US" sz="1600" dirty="0" smtClean="0">
                <a:latin typeface="Futura Bk BT" pitchFamily="34" charset="0"/>
              </a:rPr>
              <a:t>3 : Single mode fiber</a:t>
            </a:r>
          </a:p>
          <a:p>
            <a:r>
              <a:rPr lang="en-US" sz="1600" dirty="0" smtClean="0">
                <a:latin typeface="Futura Bk BT" pitchFamily="34" charset="0"/>
              </a:rPr>
              <a:t>4 : </a:t>
            </a:r>
            <a:r>
              <a:rPr lang="fr-FR" sz="1600" dirty="0" err="1">
                <a:latin typeface="Futura Bk BT" pitchFamily="34" charset="0"/>
              </a:rPr>
              <a:t>Detection</a:t>
            </a:r>
            <a:r>
              <a:rPr lang="fr-FR" sz="1600" dirty="0">
                <a:latin typeface="Futura Bk BT" pitchFamily="34" charset="0"/>
              </a:rPr>
              <a:t> </a:t>
            </a:r>
            <a:r>
              <a:rPr lang="fr-FR" sz="1600" dirty="0" err="1">
                <a:latin typeface="Futura Bk BT" pitchFamily="34" charset="0"/>
              </a:rPr>
              <a:t>with</a:t>
            </a:r>
            <a:r>
              <a:rPr lang="fr-FR" sz="1600" dirty="0">
                <a:latin typeface="Futura Bk BT" pitchFamily="34" charset="0"/>
              </a:rPr>
              <a:t> photodiode </a:t>
            </a:r>
            <a:r>
              <a:rPr lang="fr-FR" sz="1600">
                <a:latin typeface="Futura Bk BT" pitchFamily="34" charset="0"/>
              </a:rPr>
              <a:t>and </a:t>
            </a:r>
            <a:r>
              <a:rPr lang="fr-FR" sz="1600" smtClean="0">
                <a:latin typeface="Futura Bk BT" pitchFamily="34" charset="0"/>
              </a:rPr>
              <a:t>data processing</a:t>
            </a:r>
            <a:endParaRPr lang="en-US" sz="1600" dirty="0">
              <a:latin typeface="Futura Bk BT" pitchFamily="34" charset="0"/>
            </a:endParaRPr>
          </a:p>
        </p:txBody>
      </p:sp>
      <p:grpSp>
        <p:nvGrpSpPr>
          <p:cNvPr id="101" name="Groupe 100"/>
          <p:cNvGrpSpPr/>
          <p:nvPr/>
        </p:nvGrpSpPr>
        <p:grpSpPr>
          <a:xfrm rot="16200000">
            <a:off x="6960987" y="1105063"/>
            <a:ext cx="300784" cy="192635"/>
            <a:chOff x="3539395" y="4359600"/>
            <a:chExt cx="300784" cy="258054"/>
          </a:xfrm>
        </p:grpSpPr>
        <p:sp>
          <p:nvSpPr>
            <p:cNvPr id="102" name="Rectangle à coins arrondis 101"/>
            <p:cNvSpPr/>
            <p:nvPr/>
          </p:nvSpPr>
          <p:spPr>
            <a:xfrm>
              <a:off x="3539395" y="4406093"/>
              <a:ext cx="300784" cy="211561"/>
            </a:xfrm>
            <a:prstGeom prst="roundRect">
              <a:avLst/>
            </a:prstGeom>
            <a:gradFill flip="none" rotWithShape="1">
              <a:gsLst>
                <a:gs pos="0">
                  <a:srgbClr val="D27D00"/>
                </a:gs>
                <a:gs pos="100000">
                  <a:srgbClr val="6C4000"/>
                </a:gs>
              </a:gsLst>
              <a:lin ang="0" scaled="1"/>
              <a:tileRect/>
            </a:gra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à coins arrondis 102"/>
            <p:cNvSpPr/>
            <p:nvPr/>
          </p:nvSpPr>
          <p:spPr>
            <a:xfrm>
              <a:off x="3654908" y="4359600"/>
              <a:ext cx="69759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4" name="Groupe 103"/>
          <p:cNvGrpSpPr/>
          <p:nvPr/>
        </p:nvGrpSpPr>
        <p:grpSpPr>
          <a:xfrm>
            <a:off x="3784659" y="1078508"/>
            <a:ext cx="288032" cy="245904"/>
            <a:chOff x="4268004" y="4425778"/>
            <a:chExt cx="288032" cy="245904"/>
          </a:xfrm>
        </p:grpSpPr>
        <p:sp>
          <p:nvSpPr>
            <p:cNvPr id="105" name="Rectangle 104"/>
            <p:cNvSpPr/>
            <p:nvPr/>
          </p:nvSpPr>
          <p:spPr>
            <a:xfrm>
              <a:off x="4268004" y="4425778"/>
              <a:ext cx="288032" cy="2459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4412020" y="4451464"/>
              <a:ext cx="72008" cy="19421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</p:grpSp>
      <p:cxnSp>
        <p:nvCxnSpPr>
          <p:cNvPr id="107" name="Connecteur droit 106"/>
          <p:cNvCxnSpPr>
            <a:stCxn id="106" idx="6"/>
            <a:endCxn id="58" idx="6"/>
          </p:cNvCxnSpPr>
          <p:nvPr/>
        </p:nvCxnSpPr>
        <p:spPr>
          <a:xfrm>
            <a:off x="4000683" y="1201302"/>
            <a:ext cx="1161039" cy="3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3415125" y="1201301"/>
            <a:ext cx="508803" cy="1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à coins arrondis 108"/>
          <p:cNvSpPr/>
          <p:nvPr/>
        </p:nvSpPr>
        <p:spPr>
          <a:xfrm>
            <a:off x="2779509" y="885669"/>
            <a:ext cx="652998" cy="676658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PSG</a:t>
            </a:r>
            <a:endParaRPr lang="en-US" sz="1600">
              <a:cs typeface="Arial" pitchFamily="34" charset="0"/>
            </a:endParaRPr>
          </a:p>
        </p:txBody>
      </p:sp>
      <p:cxnSp>
        <p:nvCxnSpPr>
          <p:cNvPr id="74" name="Connecteur droit 73"/>
          <p:cNvCxnSpPr>
            <a:stCxn id="58" idx="2"/>
          </p:cNvCxnSpPr>
          <p:nvPr/>
        </p:nvCxnSpPr>
        <p:spPr>
          <a:xfrm>
            <a:off x="5233730" y="1201618"/>
            <a:ext cx="1781915" cy="1253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riangle isocèle 110"/>
          <p:cNvSpPr/>
          <p:nvPr/>
        </p:nvSpPr>
        <p:spPr>
          <a:xfrm rot="5400000">
            <a:off x="6675758" y="1150437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Rectangle à coins arrondis 74"/>
          <p:cNvSpPr/>
          <p:nvPr/>
        </p:nvSpPr>
        <p:spPr>
          <a:xfrm>
            <a:off x="467544" y="885668"/>
            <a:ext cx="2036631" cy="67665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/>
              <a:t>CW laser diode @638nm</a:t>
            </a:r>
            <a:endParaRPr lang="en-US" sz="1600"/>
          </a:p>
        </p:txBody>
      </p:sp>
      <p:sp>
        <p:nvSpPr>
          <p:cNvPr id="112" name="ZoneTexte 111"/>
          <p:cNvSpPr txBox="1"/>
          <p:nvPr/>
        </p:nvSpPr>
        <p:spPr>
          <a:xfrm>
            <a:off x="3871636" y="790333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</a:t>
            </a:r>
            <a:endParaRPr lang="en-US" sz="1400" b="1" dirty="0"/>
          </a:p>
        </p:txBody>
      </p:sp>
      <p:sp>
        <p:nvSpPr>
          <p:cNvPr id="15" name="Rectangle 14"/>
          <p:cNvSpPr/>
          <p:nvPr/>
        </p:nvSpPr>
        <p:spPr>
          <a:xfrm>
            <a:off x="1015582" y="3068960"/>
            <a:ext cx="2206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Futura Bk BT" pitchFamily="34" charset="0"/>
              </a:rPr>
              <a:t>Measured matrix of </a:t>
            </a:r>
          </a:p>
          <a:p>
            <a:pPr algn="ctr"/>
            <a:r>
              <a:rPr lang="en-US" dirty="0" smtClean="0">
                <a:latin typeface="Futura Bk BT" pitchFamily="34" charset="0"/>
              </a:rPr>
              <a:t>a single mode fiber</a:t>
            </a:r>
            <a:endParaRPr lang="fr-FR" dirty="0"/>
          </a:p>
        </p:txBody>
      </p:sp>
      <p:sp>
        <p:nvSpPr>
          <p:cNvPr id="121" name="Rectangle 120"/>
          <p:cNvSpPr/>
          <p:nvPr/>
        </p:nvSpPr>
        <p:spPr>
          <a:xfrm>
            <a:off x="4145436" y="4275382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Futura Bk BT" pitchFamily="34" charset="0"/>
              </a:rPr>
              <a:t>Lu &amp; </a:t>
            </a:r>
            <a:r>
              <a:rPr lang="en-US" sz="1600" dirty="0" err="1" smtClean="0">
                <a:latin typeface="Futura Bk BT" pitchFamily="34" charset="0"/>
              </a:rPr>
              <a:t>Chipman</a:t>
            </a:r>
            <a:endParaRPr lang="en-US" sz="1600" dirty="0" smtClean="0">
              <a:latin typeface="Futura Bk BT" pitchFamily="34" charset="0"/>
            </a:endParaRPr>
          </a:p>
          <a:p>
            <a:pPr algn="ctr"/>
            <a:r>
              <a:rPr lang="en-US" sz="1600" smtClean="0">
                <a:latin typeface="Futura Bk BT" pitchFamily="34" charset="0"/>
              </a:rPr>
              <a:t> decomposition [6]</a:t>
            </a:r>
            <a:endParaRPr lang="fr-FR" sz="1600" dirty="0"/>
          </a:p>
        </p:txBody>
      </p:sp>
      <p:sp>
        <p:nvSpPr>
          <p:cNvPr id="59" name="Rectangle à coins arrondis 58"/>
          <p:cNvSpPr/>
          <p:nvPr/>
        </p:nvSpPr>
        <p:spPr>
          <a:xfrm>
            <a:off x="5887599" y="874442"/>
            <a:ext cx="652998" cy="676658"/>
          </a:xfrm>
          <a:prstGeom prst="roundRect">
            <a:avLst/>
          </a:prstGeom>
          <a:solidFill>
            <a:srgbClr val="303C1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PSA</a:t>
            </a:r>
            <a:endParaRPr lang="en-US" sz="1600">
              <a:cs typeface="Arial" pitchFamily="34" charset="0"/>
            </a:endParaRPr>
          </a:p>
        </p:txBody>
      </p:sp>
      <p:sp>
        <p:nvSpPr>
          <p:cNvPr id="61" name="Flèche droite 60"/>
          <p:cNvSpPr/>
          <p:nvPr/>
        </p:nvSpPr>
        <p:spPr>
          <a:xfrm>
            <a:off x="6117504" y="4434525"/>
            <a:ext cx="374125" cy="354731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 </a:t>
            </a:r>
            <a:endParaRPr lang="fr-FR" dirty="0"/>
          </a:p>
        </p:txBody>
      </p:sp>
      <p:sp>
        <p:nvSpPr>
          <p:cNvPr id="66" name="Rectangle 65"/>
          <p:cNvSpPr/>
          <p:nvPr/>
        </p:nvSpPr>
        <p:spPr>
          <a:xfrm>
            <a:off x="7358207" y="4427820"/>
            <a:ext cx="1664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Futura Bk BT" pitchFamily="34" charset="0"/>
              </a:rPr>
              <a:t>Depolarization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354880" y="3814692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  <a:latin typeface="Futura Bk BT" pitchFamily="34" charset="0"/>
              </a:rPr>
              <a:t>Diattenuation</a:t>
            </a:r>
            <a:endParaRPr lang="en-US" dirty="0" smtClean="0">
              <a:solidFill>
                <a:srgbClr val="C00000"/>
              </a:solidFill>
              <a:latin typeface="Futura Bk BT" pitchFamily="34" charset="0"/>
            </a:endParaRPr>
          </a:p>
        </p:txBody>
      </p:sp>
      <p:sp>
        <p:nvSpPr>
          <p:cNvPr id="69" name="Rectangle à coins arrondis 68"/>
          <p:cNvSpPr/>
          <p:nvPr/>
        </p:nvSpPr>
        <p:spPr>
          <a:xfrm>
            <a:off x="6581156" y="4941168"/>
            <a:ext cx="2378754" cy="1368152"/>
          </a:xfrm>
          <a:prstGeom prst="roundRect">
            <a:avLst/>
          </a:prstGeom>
          <a:solidFill>
            <a:schemeClr val="accent1">
              <a:alpha val="7000"/>
            </a:schemeClr>
          </a:solidFill>
          <a:ln w="1143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436494"/>
              </p:ext>
            </p:extLst>
          </p:nvPr>
        </p:nvGraphicFramePr>
        <p:xfrm>
          <a:off x="326179" y="3927814"/>
          <a:ext cx="3674504" cy="1368152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918626"/>
                <a:gridCol w="918626"/>
                <a:gridCol w="918626"/>
                <a:gridCol w="918626"/>
              </a:tblGrid>
              <a:tr h="3420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1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0.001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0.004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0.007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-0.712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0.696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-0.093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0.003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-0.289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-0.173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0.925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420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-0.003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0.632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0.691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0.337</a:t>
                      </a:r>
                      <a:endParaRPr lang="fr-FR" sz="16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3" name="Flèche droite 52"/>
          <p:cNvSpPr/>
          <p:nvPr/>
        </p:nvSpPr>
        <p:spPr>
          <a:xfrm rot="19152276">
            <a:off x="6117504" y="4009615"/>
            <a:ext cx="374125" cy="354731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 </a:t>
            </a:r>
            <a:endParaRPr lang="fr-FR" dirty="0"/>
          </a:p>
        </p:txBody>
      </p:sp>
      <p:sp>
        <p:nvSpPr>
          <p:cNvPr id="54" name="Flèche droite 53"/>
          <p:cNvSpPr/>
          <p:nvPr/>
        </p:nvSpPr>
        <p:spPr>
          <a:xfrm rot="2279685">
            <a:off x="6096036" y="4866524"/>
            <a:ext cx="374125" cy="354731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 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597295" y="3821510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Futura Bk BT" pitchFamily="34" charset="0"/>
              </a:rPr>
              <a:t>0,04%</a:t>
            </a: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597295" y="4427662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Futura Bk BT" pitchFamily="34" charset="0"/>
              </a:rPr>
              <a:t>0,67%</a:t>
            </a:r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075244" y="5053513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  <a:latin typeface="Futura Bk BT" pitchFamily="34" charset="0"/>
              </a:rPr>
              <a:t>Retardance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Futura Bk B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04818" y="5455063"/>
            <a:ext cx="184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Futura Bk BT" pitchFamily="34" charset="0"/>
              </a:rPr>
              <a:t>Total : 2,46 rads</a:t>
            </a:r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742822" y="5809081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Futura Bk BT" pitchFamily="34" charset="0"/>
              </a:rPr>
              <a:t>Linear : 1,23 rads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7008" y="6472989"/>
            <a:ext cx="98280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>
                <a:latin typeface="Calibri" pitchFamily="34" charset="0"/>
              </a:rPr>
              <a:t>[6] </a:t>
            </a:r>
            <a:r>
              <a:rPr lang="en-US" sz="1200" b="1">
                <a:latin typeface="Calibri" pitchFamily="34" charset="0"/>
              </a:rPr>
              <a:t>: </a:t>
            </a:r>
            <a:r>
              <a:rPr lang="en-US" sz="1200" b="1" i="1" smtClean="0">
                <a:latin typeface="Calibri" pitchFamily="34" charset="0"/>
              </a:rPr>
              <a:t>“</a:t>
            </a:r>
            <a:r>
              <a:rPr lang="en-US" sz="1200" b="1"/>
              <a:t>Interpretation of Mueller </a:t>
            </a:r>
            <a:r>
              <a:rPr lang="en-US" sz="1200" b="1" smtClean="0"/>
              <a:t>matrices based </a:t>
            </a:r>
            <a:r>
              <a:rPr lang="en-US" sz="1200" b="1"/>
              <a:t>on polar decomposition</a:t>
            </a:r>
            <a:r>
              <a:rPr lang="en-US" sz="1200" b="1" i="1" smtClean="0">
                <a:latin typeface="Calibri" pitchFamily="34" charset="0"/>
              </a:rPr>
              <a:t>”.</a:t>
            </a:r>
            <a:r>
              <a:rPr lang="en-US" sz="1200" smtClean="0">
                <a:latin typeface="Calibri" pitchFamily="34" charset="0"/>
              </a:rPr>
              <a:t> </a:t>
            </a:r>
            <a:r>
              <a:rPr lang="en-US" sz="1200" smtClean="0"/>
              <a:t>S.Y. Lu </a:t>
            </a:r>
            <a:r>
              <a:rPr lang="en-US" sz="1200"/>
              <a:t>and </a:t>
            </a:r>
            <a:r>
              <a:rPr lang="en-US" sz="1200" smtClean="0"/>
              <a:t>R. </a:t>
            </a:r>
            <a:r>
              <a:rPr lang="en-US" sz="1200"/>
              <a:t>A. Chipman</a:t>
            </a:r>
            <a:r>
              <a:rPr lang="en-US" sz="1200" b="1" i="1" smtClean="0">
                <a:latin typeface="Calibri" pitchFamily="34" charset="0"/>
              </a:rPr>
              <a:t>, </a:t>
            </a:r>
            <a:r>
              <a:rPr lang="en-US" sz="1200"/>
              <a:t>JOSA A, Vol. 13, Issue 5, pp. </a:t>
            </a:r>
            <a:r>
              <a:rPr lang="en-US" sz="1200" smtClean="0"/>
              <a:t>1106-1113 (1996</a:t>
            </a:r>
            <a:r>
              <a:rPr lang="en-US" sz="1200"/>
              <a:t>)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10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1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3" name="Rectangle 2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ZoneTexte 81"/>
          <p:cNvSpPr txBox="1"/>
          <p:nvPr/>
        </p:nvSpPr>
        <p:spPr>
          <a:xfrm>
            <a:off x="85736" y="44624"/>
            <a:ext cx="7547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How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to find Mueller matrix of a sample through an optical fiber </a:t>
            </a:r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?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Futura Bk BT" pitchFamily="34" charset="0"/>
              </a:rPr>
              <a:t>- </a:t>
            </a:r>
            <a:r>
              <a:rPr lang="en-US" sz="1400" dirty="0" smtClean="0">
                <a:solidFill>
                  <a:schemeClr val="bg1"/>
                </a:solidFill>
                <a:latin typeface="Futura Bk BT" pitchFamily="34" charset="0"/>
              </a:rPr>
              <a:t>Mathematical explanation </a:t>
            </a:r>
            <a:endParaRPr lang="en-US" sz="1400" dirty="0">
              <a:solidFill>
                <a:schemeClr val="bg1"/>
              </a:solidFill>
              <a:latin typeface="Futura Bk BT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770324" y="1978922"/>
            <a:ext cx="1296144" cy="1253407"/>
            <a:chOff x="5148064" y="3272758"/>
            <a:chExt cx="1296144" cy="1253407"/>
          </a:xfrm>
          <a:gradFill>
            <a:gsLst>
              <a:gs pos="0">
                <a:srgbClr val="00B0F0">
                  <a:alpha val="53000"/>
                </a:srgbClr>
              </a:gs>
              <a:gs pos="99000">
                <a:srgbClr val="2E507A"/>
              </a:gs>
            </a:gsLst>
            <a:lin ang="5400000" scaled="0"/>
          </a:gradFill>
        </p:grpSpPr>
        <p:sp>
          <p:nvSpPr>
            <p:cNvPr id="8" name="Ellipse 7"/>
            <p:cNvSpPr/>
            <p:nvPr/>
          </p:nvSpPr>
          <p:spPr>
            <a:xfrm>
              <a:off x="5220072" y="3272758"/>
              <a:ext cx="1224136" cy="1224136"/>
            </a:xfrm>
            <a:prstGeom prst="ellipse">
              <a:avLst/>
            </a:prstGeom>
            <a:grpFill/>
            <a:ln w="3175">
              <a:solidFill>
                <a:srgbClr val="002060">
                  <a:alpha val="4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5148064" y="3302029"/>
              <a:ext cx="1224136" cy="1224136"/>
            </a:xfrm>
            <a:prstGeom prst="ellipse">
              <a:avLst/>
            </a:prstGeom>
            <a:grpFill/>
            <a:ln w="3175">
              <a:solidFill>
                <a:srgbClr val="002060">
                  <a:alpha val="4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9" name="Connecteur droit avec flèche 18"/>
          <p:cNvCxnSpPr/>
          <p:nvPr/>
        </p:nvCxnSpPr>
        <p:spPr>
          <a:xfrm flipV="1">
            <a:off x="554300" y="2617071"/>
            <a:ext cx="1944216" cy="319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endCxn id="26" idx="2"/>
          </p:cNvCxnSpPr>
          <p:nvPr/>
        </p:nvCxnSpPr>
        <p:spPr>
          <a:xfrm flipV="1">
            <a:off x="1413679" y="1520282"/>
            <a:ext cx="0" cy="186909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563241" y="2453268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Futura Bk BT" panose="020B0502020204020303" pitchFamily="34" charset="0"/>
              </a:rPr>
              <a:t>x</a:t>
            </a:r>
            <a:endParaRPr lang="fr-FR" sz="1200" dirty="0">
              <a:latin typeface="Futura Bk BT" panose="020B0502020204020303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287683" y="1243283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Futura Bk BT" panose="020B0502020204020303" pitchFamily="34" charset="0"/>
              </a:rPr>
              <a:t>y</a:t>
            </a:r>
          </a:p>
        </p:txBody>
      </p:sp>
      <p:cxnSp>
        <p:nvCxnSpPr>
          <p:cNvPr id="34" name="Connecteur droit avec flèche 33"/>
          <p:cNvCxnSpPr/>
          <p:nvPr/>
        </p:nvCxnSpPr>
        <p:spPr>
          <a:xfrm flipV="1">
            <a:off x="554300" y="2617071"/>
            <a:ext cx="1656184" cy="531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1413679" y="1752975"/>
            <a:ext cx="0" cy="1636397"/>
          </a:xfrm>
          <a:prstGeom prst="straightConnector1">
            <a:avLst/>
          </a:prstGeom>
          <a:ln>
            <a:solidFill>
              <a:srgbClr val="008000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1420356" y="1654915"/>
            <a:ext cx="58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Fast</a:t>
            </a:r>
            <a:endParaRPr lang="fr-FR" dirty="0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017208" y="2276666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60000"/>
                </a:solidFill>
                <a:latin typeface="Futura Bk BT" panose="020B0502020204020303" pitchFamily="34" charset="0"/>
              </a:rPr>
              <a:t>Slow</a:t>
            </a:r>
            <a:endParaRPr lang="fr-FR" dirty="0">
              <a:solidFill>
                <a:srgbClr val="960000"/>
              </a:solidFill>
              <a:latin typeface="Futura Bk BT" panose="020B0502020204020303" pitchFamily="34" charset="0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795195" y="4877734"/>
            <a:ext cx="1296144" cy="1253407"/>
            <a:chOff x="5148064" y="3272758"/>
            <a:chExt cx="1296144" cy="1253407"/>
          </a:xfrm>
          <a:gradFill>
            <a:gsLst>
              <a:gs pos="0">
                <a:srgbClr val="00B0F0">
                  <a:alpha val="53000"/>
                </a:srgbClr>
              </a:gs>
              <a:gs pos="99000">
                <a:srgbClr val="2E507A"/>
              </a:gs>
            </a:gsLst>
            <a:lin ang="5400000" scaled="0"/>
          </a:gradFill>
        </p:grpSpPr>
        <p:sp>
          <p:nvSpPr>
            <p:cNvPr id="41" name="Ellipse 40"/>
            <p:cNvSpPr/>
            <p:nvPr/>
          </p:nvSpPr>
          <p:spPr>
            <a:xfrm>
              <a:off x="5220072" y="3272758"/>
              <a:ext cx="1224136" cy="1224136"/>
            </a:xfrm>
            <a:prstGeom prst="ellipse">
              <a:avLst/>
            </a:prstGeom>
            <a:grpFill/>
            <a:ln w="3175">
              <a:solidFill>
                <a:srgbClr val="002060">
                  <a:alpha val="4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5148064" y="3302029"/>
              <a:ext cx="1224136" cy="1224136"/>
            </a:xfrm>
            <a:prstGeom prst="ellipse">
              <a:avLst/>
            </a:prstGeom>
            <a:grpFill/>
            <a:ln w="3175">
              <a:solidFill>
                <a:srgbClr val="002060">
                  <a:alpha val="4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3" name="Connecteur droit avec flèche 42"/>
          <p:cNvCxnSpPr/>
          <p:nvPr/>
        </p:nvCxnSpPr>
        <p:spPr>
          <a:xfrm flipV="1">
            <a:off x="579171" y="5515883"/>
            <a:ext cx="1944216" cy="319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endCxn id="46" idx="2"/>
          </p:cNvCxnSpPr>
          <p:nvPr/>
        </p:nvCxnSpPr>
        <p:spPr>
          <a:xfrm flipV="1">
            <a:off x="1438550" y="4419094"/>
            <a:ext cx="0" cy="186909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2588112" y="5352080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Futura Bk BT" panose="020B0502020204020303" pitchFamily="34" charset="0"/>
              </a:rPr>
              <a:t>x</a:t>
            </a:r>
            <a:endParaRPr lang="fr-FR" sz="1200" dirty="0">
              <a:latin typeface="Futura Bk BT" panose="020B0502020204020303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1312554" y="4142095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Futura Bk BT" panose="020B0502020204020303" pitchFamily="34" charset="0"/>
              </a:rPr>
              <a:t>y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 rot="2700000" flipV="1">
            <a:off x="615175" y="5520488"/>
            <a:ext cx="1656184" cy="531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rot="2700000" flipV="1">
            <a:off x="1474554" y="4656392"/>
            <a:ext cx="0" cy="1636397"/>
          </a:xfrm>
          <a:prstGeom prst="straightConnector1">
            <a:avLst/>
          </a:prstGeom>
          <a:ln>
            <a:solidFill>
              <a:srgbClr val="008000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2017371" y="4686741"/>
            <a:ext cx="58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Fast</a:t>
            </a:r>
            <a:endParaRPr lang="fr-FR" dirty="0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977196" y="603232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60000"/>
                </a:solidFill>
                <a:latin typeface="Futura Bk BT" panose="020B0502020204020303" pitchFamily="34" charset="0"/>
              </a:rPr>
              <a:t>Slow</a:t>
            </a:r>
            <a:endParaRPr lang="fr-FR" dirty="0">
              <a:solidFill>
                <a:srgbClr val="960000"/>
              </a:solidFill>
              <a:latin typeface="Futura Bk BT" panose="020B0502020204020303" pitchFamily="34" charset="0"/>
            </a:endParaRPr>
          </a:p>
        </p:txBody>
      </p:sp>
      <p:sp>
        <p:nvSpPr>
          <p:cNvPr id="51" name="Arc 50"/>
          <p:cNvSpPr/>
          <p:nvPr/>
        </p:nvSpPr>
        <p:spPr>
          <a:xfrm>
            <a:off x="1333273" y="5171738"/>
            <a:ext cx="446066" cy="730202"/>
          </a:xfrm>
          <a:prstGeom prst="arc">
            <a:avLst>
              <a:gd name="adj1" fmla="val 17766545"/>
              <a:gd name="adj2" fmla="val 21203513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1735613" y="5197591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cs typeface="Times New Roman" panose="02020603050405020304" pitchFamily="18" charset="0"/>
              </a:rPr>
              <a:t>θ</a:t>
            </a:r>
            <a:endParaRPr lang="fr-FR" sz="1200" dirty="0"/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754816"/>
            <a:ext cx="3194079" cy="1499945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87955" y="887850"/>
            <a:ext cx="3342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Futura Bk BT" panose="020B0502020204020303" pitchFamily="34" charset="0"/>
              </a:rPr>
              <a:t>Waveplate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latin typeface="Futura Bk BT" panose="020B0502020204020303" pitchFamily="34" charset="0"/>
              </a:rPr>
              <a:t>with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el-GR" dirty="0" smtClean="0">
                <a:latin typeface="Futura Bk BT" panose="020B0502020204020303" pitchFamily="34" charset="0"/>
                <a:cs typeface="Times New Roman" panose="02020603050405020304" pitchFamily="18" charset="0"/>
              </a:rPr>
              <a:t>δ</a:t>
            </a:r>
            <a:r>
              <a:rPr lang="fr-FR" dirty="0" smtClean="0">
                <a:latin typeface="Futura Bk BT" panose="020B0502020204020303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Futura Bk BT" panose="020B0502020204020303" pitchFamily="34" charset="0"/>
                <a:cs typeface="Times New Roman" panose="02020603050405020304" pitchFamily="18" charset="0"/>
              </a:rPr>
              <a:t>retardance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87955" y="3841303"/>
            <a:ext cx="4334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mtClean="0">
                <a:latin typeface="Futura Bk BT" panose="020B0502020204020303" pitchFamily="34" charset="0"/>
              </a:rPr>
              <a:t>Oriented waveplate </a:t>
            </a:r>
            <a:r>
              <a:rPr lang="fr-FR" dirty="0" err="1" smtClean="0">
                <a:latin typeface="Futura Bk BT" panose="020B0502020204020303" pitchFamily="34" charset="0"/>
              </a:rPr>
              <a:t>with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el-GR" dirty="0">
                <a:latin typeface="Futura Bk BT" panose="020B0502020204020303" pitchFamily="34" charset="0"/>
                <a:cs typeface="Times New Roman" panose="02020603050405020304" pitchFamily="18" charset="0"/>
              </a:rPr>
              <a:t>δ</a:t>
            </a:r>
            <a:r>
              <a:rPr lang="fr-FR" dirty="0">
                <a:latin typeface="Futura Bk BT" panose="020B0502020204020303" pitchFamily="34" charset="0"/>
                <a:cs typeface="Times New Roman" panose="02020603050405020304" pitchFamily="18" charset="0"/>
              </a:rPr>
              <a:t> </a:t>
            </a:r>
            <a:r>
              <a:rPr lang="fr-FR" err="1">
                <a:latin typeface="Futura Bk BT" panose="020B0502020204020303" pitchFamily="34" charset="0"/>
                <a:cs typeface="Times New Roman" panose="02020603050405020304" pitchFamily="18" charset="0"/>
              </a:rPr>
              <a:t>retardance</a:t>
            </a:r>
            <a:r>
              <a:rPr lang="fr-FR">
                <a:latin typeface="Futura Bk BT" panose="020B0502020204020303" pitchFamily="34" charset="0"/>
                <a:cs typeface="Times New Roman" panose="02020603050405020304" pitchFamily="18" charset="0"/>
              </a:rPr>
              <a:t> </a:t>
            </a:r>
            <a:endParaRPr lang="fr-FR" dirty="0" smtClean="0">
              <a:latin typeface="Futura Bk BT" panose="020B0502020204020303" pitchFamily="34" charset="0"/>
            </a:endParaRPr>
          </a:p>
          <a:p>
            <a:r>
              <a:rPr lang="fr-FR" dirty="0" smtClean="0">
                <a:latin typeface="Futura Bk BT" panose="020B0502020204020303" pitchFamily="34" charset="0"/>
              </a:rPr>
              <a:t>      </a:t>
            </a:r>
            <a:endParaRPr lang="fr-FR" dirty="0">
              <a:latin typeface="Futura Bk BT" panose="020B0502020204020303" pitchFamily="34" charset="0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051" y="4456470"/>
            <a:ext cx="6158243" cy="179122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11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4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3" name="Rectangle 2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ZoneTexte 81"/>
          <p:cNvSpPr txBox="1"/>
          <p:nvPr/>
        </p:nvSpPr>
        <p:spPr>
          <a:xfrm>
            <a:off x="85736" y="44624"/>
            <a:ext cx="7547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How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to find Mueller matrix of a sample through an optical fiber </a:t>
            </a:r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?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Futura Bk BT" pitchFamily="34" charset="0"/>
              </a:rPr>
              <a:t>- </a:t>
            </a:r>
            <a:r>
              <a:rPr lang="en-US" sz="1400" dirty="0" smtClean="0">
                <a:solidFill>
                  <a:schemeClr val="bg1"/>
                </a:solidFill>
                <a:latin typeface="Futura Bk BT" pitchFamily="34" charset="0"/>
              </a:rPr>
              <a:t>Mathematical explanation </a:t>
            </a:r>
            <a:endParaRPr lang="en-US" sz="1400" dirty="0">
              <a:solidFill>
                <a:schemeClr val="bg1"/>
              </a:solidFill>
              <a:latin typeface="Futura Bk BT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17" y="3789040"/>
            <a:ext cx="8818766" cy="20978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7" y="1268760"/>
            <a:ext cx="8961605" cy="23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9552" y="868650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smtClean="0">
                <a:latin typeface="Futura Bk BT" panose="020B0502020204020303" pitchFamily="34" charset="0"/>
              </a:rPr>
              <a:t>Input side</a:t>
            </a:r>
            <a:endParaRPr lang="en-US" sz="2000" b="1"/>
          </a:p>
        </p:txBody>
      </p:sp>
      <p:sp>
        <p:nvSpPr>
          <p:cNvPr id="13" name="Rectangle 12"/>
          <p:cNvSpPr/>
          <p:nvPr/>
        </p:nvSpPr>
        <p:spPr>
          <a:xfrm>
            <a:off x="7164288" y="868650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mtClean="0">
                <a:latin typeface="Futura Bk BT" panose="020B0502020204020303" pitchFamily="34" charset="0"/>
              </a:rPr>
              <a:t>Output side</a:t>
            </a:r>
            <a:endParaRPr lang="en-US" b="1"/>
          </a:p>
        </p:txBody>
      </p:sp>
      <p:sp>
        <p:nvSpPr>
          <p:cNvPr id="14" name="Rectangle 13"/>
          <p:cNvSpPr/>
          <p:nvPr/>
        </p:nvSpPr>
        <p:spPr>
          <a:xfrm>
            <a:off x="3004102" y="1772816"/>
            <a:ext cx="2904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« Endoscopic » optical fiber</a:t>
            </a:r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1930737" y="3068949"/>
            <a:ext cx="58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Fast</a:t>
            </a:r>
            <a:endParaRPr lang="fr-FR" dirty="0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366400" y="2884283"/>
            <a:ext cx="58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Fast</a:t>
            </a:r>
            <a:endParaRPr lang="fr-FR" dirty="0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930737" y="1403484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60000"/>
                </a:solidFill>
                <a:latin typeface="Futura Bk BT" panose="020B0502020204020303" pitchFamily="34" charset="0"/>
              </a:rPr>
              <a:t>Slow</a:t>
            </a:r>
            <a:endParaRPr lang="fr-FR" dirty="0">
              <a:solidFill>
                <a:srgbClr val="960000"/>
              </a:solidFill>
              <a:latin typeface="Futura Bk BT" panose="020B0502020204020303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149554" y="3419708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60000"/>
                </a:solidFill>
                <a:latin typeface="Futura Bk BT" panose="020B0502020204020303" pitchFamily="34" charset="0"/>
              </a:rPr>
              <a:t>Slow</a:t>
            </a:r>
            <a:endParaRPr lang="fr-FR" dirty="0">
              <a:solidFill>
                <a:srgbClr val="960000"/>
              </a:solidFill>
              <a:latin typeface="Futura Bk BT" panose="020B0502020204020303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12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3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3" name="Rectangle 2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ZoneTexte 52"/>
          <p:cNvSpPr txBox="1"/>
          <p:nvPr/>
        </p:nvSpPr>
        <p:spPr>
          <a:xfrm>
            <a:off x="4045221" y="1844824"/>
            <a:ext cx="68634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Bk BT" pitchFamily="34" charset="0"/>
              </a:rPr>
              <a:t>1 : Polarization insensitive </a:t>
            </a:r>
            <a:r>
              <a:rPr lang="en-US" sz="1600" dirty="0" err="1" smtClean="0">
                <a:latin typeface="Futura Bk BT" pitchFamily="34" charset="0"/>
              </a:rPr>
              <a:t>beamsplitter</a:t>
            </a:r>
            <a:r>
              <a:rPr lang="en-US" sz="1600" dirty="0" smtClean="0">
                <a:latin typeface="Futura Bk BT" pitchFamily="34" charset="0"/>
              </a:rPr>
              <a:t> cube</a:t>
            </a:r>
          </a:p>
          <a:p>
            <a:r>
              <a:rPr lang="en-US" sz="1600" dirty="0" smtClean="0">
                <a:latin typeface="Futura Bk BT" pitchFamily="34" charset="0"/>
              </a:rPr>
              <a:t>2 : Injection lens</a:t>
            </a:r>
          </a:p>
          <a:p>
            <a:r>
              <a:rPr lang="en-US" sz="1600" dirty="0" smtClean="0">
                <a:latin typeface="Futura Bk BT" pitchFamily="34" charset="0"/>
              </a:rPr>
              <a:t>3 : Single mode fiber</a:t>
            </a:r>
            <a:endParaRPr lang="en-US" sz="1600" dirty="0">
              <a:latin typeface="Futura Bk BT" pitchFamily="34" charset="0"/>
            </a:endParaRPr>
          </a:p>
          <a:p>
            <a:r>
              <a:rPr lang="en-US" sz="1600" dirty="0" smtClean="0">
                <a:latin typeface="Futura Bk BT" pitchFamily="34" charset="0"/>
              </a:rPr>
              <a:t>4 : Collimation lens</a:t>
            </a:r>
          </a:p>
          <a:p>
            <a:r>
              <a:rPr lang="en-US" sz="1600" smtClean="0">
                <a:latin typeface="Futura Bk BT" pitchFamily="34" charset="0"/>
              </a:rPr>
              <a:t>5 : Switchable mirror</a:t>
            </a:r>
            <a:endParaRPr lang="en-US" sz="1600" dirty="0" smtClean="0">
              <a:latin typeface="Futura Bk BT" pitchFamily="34" charset="0"/>
            </a:endParaRPr>
          </a:p>
          <a:p>
            <a:r>
              <a:rPr lang="en-US" sz="1600" dirty="0" smtClean="0">
                <a:latin typeface="Futura Bk BT" pitchFamily="34" charset="0"/>
              </a:rPr>
              <a:t>6 : Sample</a:t>
            </a:r>
            <a:endParaRPr lang="fr-FR" sz="1600" dirty="0" smtClean="0">
              <a:latin typeface="Futura Bk BT" pitchFamily="34" charset="0"/>
            </a:endParaRPr>
          </a:p>
          <a:p>
            <a:r>
              <a:rPr lang="fr-FR" sz="1600" dirty="0" smtClean="0">
                <a:latin typeface="Futura Bk BT" pitchFamily="34" charset="0"/>
              </a:rPr>
              <a:t>7 : Mirror </a:t>
            </a:r>
          </a:p>
          <a:p>
            <a:r>
              <a:rPr lang="fr-FR" sz="1600" dirty="0" smtClean="0">
                <a:latin typeface="Futura Bk BT" pitchFamily="34" charset="0"/>
              </a:rPr>
              <a:t>8  : </a:t>
            </a:r>
            <a:r>
              <a:rPr lang="fr-FR" sz="1600" dirty="0" err="1" smtClean="0">
                <a:latin typeface="Futura Bk BT" pitchFamily="34" charset="0"/>
              </a:rPr>
              <a:t>Detection</a:t>
            </a:r>
            <a:r>
              <a:rPr lang="fr-FR" sz="1600" dirty="0" smtClean="0">
                <a:latin typeface="Futura Bk BT" pitchFamily="34" charset="0"/>
              </a:rPr>
              <a:t> </a:t>
            </a:r>
            <a:r>
              <a:rPr lang="fr-FR" sz="1600" dirty="0" err="1" smtClean="0">
                <a:latin typeface="Futura Bk BT" pitchFamily="34" charset="0"/>
              </a:rPr>
              <a:t>with</a:t>
            </a:r>
            <a:r>
              <a:rPr lang="fr-FR" sz="1600" dirty="0" smtClean="0">
                <a:latin typeface="Futura Bk BT" pitchFamily="34" charset="0"/>
              </a:rPr>
              <a:t> photodiode </a:t>
            </a:r>
            <a:r>
              <a:rPr lang="fr-FR" sz="1600" smtClean="0">
                <a:latin typeface="Futura Bk BT" pitchFamily="34" charset="0"/>
              </a:rPr>
              <a:t>and data processing</a:t>
            </a:r>
            <a:endParaRPr lang="en-US" sz="1600" dirty="0">
              <a:latin typeface="Futura Bk BT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ZoneTexte 81"/>
          <p:cNvSpPr txBox="1"/>
          <p:nvPr/>
        </p:nvSpPr>
        <p:spPr>
          <a:xfrm>
            <a:off x="85736" y="44624"/>
            <a:ext cx="7096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How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to find Mueller matrix of a sample through an optical fiber </a:t>
            </a:r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? 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Futura Bk BT" pitchFamily="34" charset="0"/>
              </a:rPr>
              <a:t>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Futura Bk BT" pitchFamily="34" charset="0"/>
              </a:rPr>
              <a:t>-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Futura Bk BT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Futura Bk BT" pitchFamily="34" charset="0"/>
              </a:rPr>
              <a:t>Experimental setup</a:t>
            </a:r>
            <a:endParaRPr lang="en-US" sz="1400" dirty="0">
              <a:solidFill>
                <a:schemeClr val="bg1"/>
              </a:solidFill>
              <a:latin typeface="Futura Bk BT" pitchFamily="34" charset="0"/>
            </a:endParaRPr>
          </a:p>
          <a:p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Futura Bk BT" pitchFamily="34" charset="0"/>
              </a:rPr>
              <a:t> 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Futura Bk BT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43608" y="4437112"/>
            <a:ext cx="6936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Futura Bk BT" panose="020B0502020204020303" pitchFamily="34" charset="0"/>
              </a:rPr>
              <a:t>How to </a:t>
            </a:r>
            <a:r>
              <a:rPr lang="fr-FR" dirty="0" err="1" smtClean="0">
                <a:latin typeface="Futura Bk BT" panose="020B0502020204020303" pitchFamily="34" charset="0"/>
              </a:rPr>
              <a:t>deduce</a:t>
            </a:r>
            <a:r>
              <a:rPr lang="fr-FR" dirty="0" smtClean="0">
                <a:latin typeface="Futura Bk BT" panose="020B0502020204020303" pitchFamily="34" charset="0"/>
              </a:rPr>
              <a:t> the </a:t>
            </a:r>
            <a:r>
              <a:rPr lang="fr-FR" dirty="0" err="1" smtClean="0">
                <a:latin typeface="Futura Bk BT" panose="020B0502020204020303" pitchFamily="34" charset="0"/>
              </a:rPr>
              <a:t>polarimetric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latin typeface="Futura Bk BT" panose="020B0502020204020303" pitchFamily="34" charset="0"/>
              </a:rPr>
              <a:t>response</a:t>
            </a:r>
            <a:r>
              <a:rPr lang="fr-FR" dirty="0" smtClean="0">
                <a:latin typeface="Futura Bk BT" panose="020B0502020204020303" pitchFamily="34" charset="0"/>
              </a:rPr>
              <a:t> of </a:t>
            </a:r>
            <a:r>
              <a:rPr lang="fr-FR" err="1" smtClean="0">
                <a:latin typeface="Futura Bk BT" panose="020B0502020204020303" pitchFamily="34" charset="0"/>
              </a:rPr>
              <a:t>sample</a:t>
            </a:r>
            <a:r>
              <a:rPr lang="fr-FR" smtClean="0">
                <a:latin typeface="Futura Bk BT" panose="020B0502020204020303" pitchFamily="34" charset="0"/>
              </a:rPr>
              <a:t> through </a:t>
            </a:r>
            <a:r>
              <a:rPr lang="fr-FR" dirty="0" err="1" smtClean="0">
                <a:latin typeface="Futura Bk BT" panose="020B0502020204020303" pitchFamily="34" charset="0"/>
              </a:rPr>
              <a:t>fiber</a:t>
            </a:r>
            <a:r>
              <a:rPr lang="fr-FR" dirty="0" smtClean="0">
                <a:latin typeface="Futura Bk BT" panose="020B0502020204020303" pitchFamily="34" charset="0"/>
              </a:rPr>
              <a:t> ?</a:t>
            </a:r>
          </a:p>
          <a:p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104" name="Flèche droite 103"/>
          <p:cNvSpPr/>
          <p:nvPr/>
        </p:nvSpPr>
        <p:spPr>
          <a:xfrm>
            <a:off x="2897128" y="4960332"/>
            <a:ext cx="346089" cy="232224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accent3">
                  <a:lumMod val="50000"/>
                  <a:alpha val="41000"/>
                </a:schemeClr>
              </a:gs>
              <a:gs pos="100000">
                <a:srgbClr val="008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95293" y="4916352"/>
            <a:ext cx="212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Two</a:t>
            </a:r>
            <a:r>
              <a:rPr lang="fr-FR" smtClean="0">
                <a:solidFill>
                  <a:srgbClr val="008000"/>
                </a:solidFill>
                <a:latin typeface="Futura Bk BT" panose="020B0502020204020303" pitchFamily="34" charset="0"/>
              </a:rPr>
              <a:t> measurements</a:t>
            </a:r>
            <a:endParaRPr lang="fr-FR" dirty="0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10685" y="5238764"/>
            <a:ext cx="3883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 err="1">
                <a:latin typeface="Futura Bk BT" panose="020B0502020204020303" pitchFamily="34" charset="0"/>
              </a:rPr>
              <a:t>Fiber</a:t>
            </a:r>
            <a:endParaRPr lang="fr-FR" dirty="0">
              <a:latin typeface="Futura Bk BT" panose="020B05020202040203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err="1">
                <a:latin typeface="Futura Bk BT" panose="020B0502020204020303" pitchFamily="34" charset="0"/>
              </a:rPr>
              <a:t>Fiber</a:t>
            </a:r>
            <a:r>
              <a:rPr lang="fr-FR">
                <a:latin typeface="Futura Bk BT" panose="020B0502020204020303" pitchFamily="34" charset="0"/>
              </a:rPr>
              <a:t> +</a:t>
            </a:r>
            <a:r>
              <a:rPr lang="fr-FR" smtClean="0">
                <a:latin typeface="Futura Bk BT" panose="020B0502020204020303" pitchFamily="34" charset="0"/>
              </a:rPr>
              <a:t> </a:t>
            </a:r>
            <a:r>
              <a:rPr lang="fr-FR" dirty="0" err="1">
                <a:latin typeface="Futura Bk BT" panose="020B0502020204020303" pitchFamily="34" charset="0"/>
              </a:rPr>
              <a:t>sample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73" name="Rectangle à coins arrondis 72"/>
          <p:cNvSpPr/>
          <p:nvPr/>
        </p:nvSpPr>
        <p:spPr>
          <a:xfrm>
            <a:off x="7534533" y="1274392"/>
            <a:ext cx="177791" cy="40465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6" name="Groupe 75"/>
          <p:cNvGrpSpPr/>
          <p:nvPr/>
        </p:nvGrpSpPr>
        <p:grpSpPr>
          <a:xfrm rot="10800000">
            <a:off x="6241152" y="1350602"/>
            <a:ext cx="288032" cy="245904"/>
            <a:chOff x="4268004" y="4425778"/>
            <a:chExt cx="288032" cy="245904"/>
          </a:xfrm>
        </p:grpSpPr>
        <p:sp>
          <p:nvSpPr>
            <p:cNvPr id="77" name="Rectangle 76"/>
            <p:cNvSpPr/>
            <p:nvPr/>
          </p:nvSpPr>
          <p:spPr>
            <a:xfrm>
              <a:off x="4268004" y="4425778"/>
              <a:ext cx="288032" cy="2459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9" name="Ellipse 78"/>
            <p:cNvSpPr/>
            <p:nvPr/>
          </p:nvSpPr>
          <p:spPr>
            <a:xfrm>
              <a:off x="4412020" y="4451464"/>
              <a:ext cx="72008" cy="19421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6900657" y="1289510"/>
            <a:ext cx="73585" cy="376628"/>
            <a:chOff x="5866567" y="3429000"/>
            <a:chExt cx="73585" cy="376628"/>
          </a:xfrm>
        </p:grpSpPr>
        <p:sp>
          <p:nvSpPr>
            <p:cNvPr id="81" name="Rectangle 80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Connecteur droit 82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Ellipse 83"/>
          <p:cNvSpPr/>
          <p:nvPr/>
        </p:nvSpPr>
        <p:spPr>
          <a:xfrm>
            <a:off x="5040052" y="1257371"/>
            <a:ext cx="216024" cy="2160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Ellipse 84"/>
          <p:cNvSpPr/>
          <p:nvPr/>
        </p:nvSpPr>
        <p:spPr>
          <a:xfrm>
            <a:off x="5148064" y="1257371"/>
            <a:ext cx="216024" cy="2160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e 85"/>
          <p:cNvGrpSpPr/>
          <p:nvPr/>
        </p:nvGrpSpPr>
        <p:grpSpPr>
          <a:xfrm>
            <a:off x="3252172" y="1285399"/>
            <a:ext cx="373627" cy="376628"/>
            <a:chOff x="2826872" y="2098473"/>
            <a:chExt cx="373627" cy="376628"/>
          </a:xfrm>
          <a:gradFill flip="none" rotWithShape="1">
            <a:gsLst>
              <a:gs pos="0">
                <a:srgbClr val="00B0F0"/>
              </a:gs>
              <a:gs pos="100000">
                <a:srgbClr val="005CBF"/>
              </a:gs>
            </a:gsLst>
            <a:lin ang="0" scaled="1"/>
            <a:tileRect/>
          </a:gradFill>
        </p:grpSpPr>
        <p:sp>
          <p:nvSpPr>
            <p:cNvPr id="87" name="Rectangle 86"/>
            <p:cNvSpPr/>
            <p:nvPr/>
          </p:nvSpPr>
          <p:spPr>
            <a:xfrm>
              <a:off x="2826872" y="2098473"/>
              <a:ext cx="373627" cy="376628"/>
            </a:xfrm>
            <a:prstGeom prst="rect">
              <a:avLst/>
            </a:pr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Connecteur droit 87"/>
            <p:cNvCxnSpPr/>
            <p:nvPr/>
          </p:nvCxnSpPr>
          <p:spPr>
            <a:xfrm flipV="1">
              <a:off x="2826872" y="2098473"/>
              <a:ext cx="373627" cy="376628"/>
            </a:xfrm>
            <a:prstGeom prst="line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Connecteur droit 88"/>
          <p:cNvCxnSpPr/>
          <p:nvPr/>
        </p:nvCxnSpPr>
        <p:spPr>
          <a:xfrm flipH="1" flipV="1">
            <a:off x="3438985" y="1473713"/>
            <a:ext cx="1" cy="350125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riangle isocèle 89"/>
          <p:cNvSpPr/>
          <p:nvPr/>
        </p:nvSpPr>
        <p:spPr>
          <a:xfrm rot="5400000">
            <a:off x="3700424" y="1419708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1" name="Triangle isocèle 90"/>
          <p:cNvSpPr/>
          <p:nvPr/>
        </p:nvSpPr>
        <p:spPr>
          <a:xfrm rot="16200000">
            <a:off x="3852824" y="142253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2" name="Triangle isocèle 91"/>
          <p:cNvSpPr/>
          <p:nvPr/>
        </p:nvSpPr>
        <p:spPr>
          <a:xfrm rot="10800000">
            <a:off x="3392086" y="1697714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3" name="Triangle isocèle 92"/>
          <p:cNvSpPr/>
          <p:nvPr/>
        </p:nvSpPr>
        <p:spPr>
          <a:xfrm rot="5400000">
            <a:off x="3134332" y="141939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4" name="Connecteur droit 93"/>
          <p:cNvCxnSpPr>
            <a:stCxn id="79" idx="2"/>
          </p:cNvCxnSpPr>
          <p:nvPr/>
        </p:nvCxnSpPr>
        <p:spPr>
          <a:xfrm flipV="1">
            <a:off x="6385168" y="1473396"/>
            <a:ext cx="1970680" cy="316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V="1">
            <a:off x="2044972" y="1473395"/>
            <a:ext cx="504057" cy="3140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riangle isocèle 95"/>
          <p:cNvSpPr/>
          <p:nvPr/>
        </p:nvSpPr>
        <p:spPr>
          <a:xfrm rot="5400000">
            <a:off x="2185904" y="1418881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7" name="Groupe 96"/>
          <p:cNvGrpSpPr/>
          <p:nvPr/>
        </p:nvGrpSpPr>
        <p:grpSpPr>
          <a:xfrm>
            <a:off x="8314839" y="1300570"/>
            <a:ext cx="73585" cy="376628"/>
            <a:chOff x="5866567" y="3429000"/>
            <a:chExt cx="73585" cy="376628"/>
          </a:xfrm>
        </p:grpSpPr>
        <p:sp>
          <p:nvSpPr>
            <p:cNvPr id="98" name="Rectangle 97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Connecteur droit 98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riangle isocèle 99"/>
          <p:cNvSpPr/>
          <p:nvPr/>
        </p:nvSpPr>
        <p:spPr>
          <a:xfrm rot="5400000">
            <a:off x="6743402" y="1422531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1" name="Triangle isocèle 100"/>
          <p:cNvSpPr/>
          <p:nvPr/>
        </p:nvSpPr>
        <p:spPr>
          <a:xfrm rot="16200000">
            <a:off x="7958165" y="141888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2" name="Connecteur droit 101"/>
          <p:cNvCxnSpPr/>
          <p:nvPr/>
        </p:nvCxnSpPr>
        <p:spPr>
          <a:xfrm flipH="1" flipV="1">
            <a:off x="3438984" y="2353226"/>
            <a:ext cx="1" cy="350125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riangle isocèle 102"/>
          <p:cNvSpPr/>
          <p:nvPr/>
        </p:nvSpPr>
        <p:spPr>
          <a:xfrm rot="10800000">
            <a:off x="3392086" y="243939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5" name="Picture 2" descr="http://www.clipart-fr.com/data/icones/series_01/icones_002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55" y="2650400"/>
            <a:ext cx="473846" cy="47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" name="Connecteur droit avec flèche 105"/>
          <p:cNvCxnSpPr/>
          <p:nvPr/>
        </p:nvCxnSpPr>
        <p:spPr>
          <a:xfrm flipH="1">
            <a:off x="2777443" y="2887323"/>
            <a:ext cx="361771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ZoneTexte 106"/>
          <p:cNvSpPr txBox="1"/>
          <p:nvPr/>
        </p:nvSpPr>
        <p:spPr>
          <a:xfrm>
            <a:off x="3381245" y="1003325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4054073" y="1078153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2</a:t>
            </a:r>
          </a:p>
        </p:txBody>
      </p:sp>
      <p:sp>
        <p:nvSpPr>
          <p:cNvPr id="109" name="ZoneTexte 108"/>
          <p:cNvSpPr txBox="1"/>
          <p:nvPr/>
        </p:nvSpPr>
        <p:spPr>
          <a:xfrm>
            <a:off x="5100227" y="993086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3</a:t>
            </a:r>
            <a:endParaRPr lang="en-US" sz="1400" b="1"/>
          </a:p>
        </p:txBody>
      </p:sp>
      <p:sp>
        <p:nvSpPr>
          <p:cNvPr id="110" name="ZoneTexte 109"/>
          <p:cNvSpPr txBox="1"/>
          <p:nvPr/>
        </p:nvSpPr>
        <p:spPr>
          <a:xfrm>
            <a:off x="6280585" y="1052747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4</a:t>
            </a:r>
            <a:endParaRPr lang="en-US" sz="1400" b="1"/>
          </a:p>
        </p:txBody>
      </p:sp>
      <p:sp>
        <p:nvSpPr>
          <p:cNvPr id="111" name="ZoneTexte 110"/>
          <p:cNvSpPr txBox="1"/>
          <p:nvPr/>
        </p:nvSpPr>
        <p:spPr>
          <a:xfrm>
            <a:off x="8264124" y="1002350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7</a:t>
            </a:r>
            <a:endParaRPr lang="en-US" sz="1400" b="1" dirty="0"/>
          </a:p>
        </p:txBody>
      </p:sp>
      <p:sp>
        <p:nvSpPr>
          <p:cNvPr id="112" name="ZoneTexte 111"/>
          <p:cNvSpPr txBox="1"/>
          <p:nvPr/>
        </p:nvSpPr>
        <p:spPr>
          <a:xfrm>
            <a:off x="3009179" y="2636912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8</a:t>
            </a:r>
            <a:endParaRPr lang="en-US" sz="1400" b="1" dirty="0"/>
          </a:p>
        </p:txBody>
      </p:sp>
      <p:grpSp>
        <p:nvGrpSpPr>
          <p:cNvPr id="113" name="Groupe 112"/>
          <p:cNvGrpSpPr/>
          <p:nvPr/>
        </p:nvGrpSpPr>
        <p:grpSpPr>
          <a:xfrm rot="5400000">
            <a:off x="7061254" y="1437654"/>
            <a:ext cx="71010" cy="389050"/>
            <a:chOff x="5866567" y="3429000"/>
            <a:chExt cx="73585" cy="376628"/>
          </a:xfrm>
        </p:grpSpPr>
        <p:sp>
          <p:nvSpPr>
            <p:cNvPr id="114" name="Rectangle 113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Connecteur droit 114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Arc 115"/>
          <p:cNvSpPr/>
          <p:nvPr/>
        </p:nvSpPr>
        <p:spPr>
          <a:xfrm rot="233920">
            <a:off x="6911756" y="1259516"/>
            <a:ext cx="280820" cy="289639"/>
          </a:xfrm>
          <a:prstGeom prst="arc">
            <a:avLst>
              <a:gd name="adj1" fmla="val 16976630"/>
              <a:gd name="adj2" fmla="val 0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e 116"/>
          <p:cNvGrpSpPr/>
          <p:nvPr/>
        </p:nvGrpSpPr>
        <p:grpSpPr>
          <a:xfrm>
            <a:off x="3288592" y="2699449"/>
            <a:ext cx="300784" cy="192635"/>
            <a:chOff x="3539395" y="4359600"/>
            <a:chExt cx="300784" cy="258054"/>
          </a:xfrm>
        </p:grpSpPr>
        <p:sp>
          <p:nvSpPr>
            <p:cNvPr id="118" name="Rectangle à coins arrondis 117"/>
            <p:cNvSpPr/>
            <p:nvPr/>
          </p:nvSpPr>
          <p:spPr>
            <a:xfrm>
              <a:off x="3539395" y="4406093"/>
              <a:ext cx="300784" cy="211561"/>
            </a:xfrm>
            <a:prstGeom prst="roundRect">
              <a:avLst/>
            </a:prstGeom>
            <a:gradFill flip="none" rotWithShape="1">
              <a:gsLst>
                <a:gs pos="0">
                  <a:srgbClr val="D27D00"/>
                </a:gs>
                <a:gs pos="100000">
                  <a:srgbClr val="6C4000"/>
                </a:gs>
              </a:gsLst>
              <a:lin ang="0" scaled="1"/>
              <a:tileRect/>
            </a:gra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à coins arrondis 118"/>
            <p:cNvSpPr/>
            <p:nvPr/>
          </p:nvSpPr>
          <p:spPr>
            <a:xfrm>
              <a:off x="3654908" y="4359600"/>
              <a:ext cx="69759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0" name="Groupe 119"/>
          <p:cNvGrpSpPr/>
          <p:nvPr/>
        </p:nvGrpSpPr>
        <p:grpSpPr>
          <a:xfrm>
            <a:off x="3989188" y="1350602"/>
            <a:ext cx="288032" cy="245904"/>
            <a:chOff x="4268004" y="4425778"/>
            <a:chExt cx="288032" cy="245904"/>
          </a:xfrm>
        </p:grpSpPr>
        <p:sp>
          <p:nvSpPr>
            <p:cNvPr id="121" name="Rectangle 120"/>
            <p:cNvSpPr/>
            <p:nvPr/>
          </p:nvSpPr>
          <p:spPr>
            <a:xfrm>
              <a:off x="4268004" y="4425778"/>
              <a:ext cx="288032" cy="2459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2" name="Ellipse 121"/>
            <p:cNvSpPr/>
            <p:nvPr/>
          </p:nvSpPr>
          <p:spPr>
            <a:xfrm>
              <a:off x="4412020" y="4451464"/>
              <a:ext cx="72008" cy="19421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123" name="Connecteur droit 122"/>
          <p:cNvCxnSpPr>
            <a:stCxn id="122" idx="6"/>
            <a:endCxn id="79" idx="6"/>
          </p:cNvCxnSpPr>
          <p:nvPr/>
        </p:nvCxnSpPr>
        <p:spPr>
          <a:xfrm>
            <a:off x="4205212" y="1473396"/>
            <a:ext cx="2107948" cy="3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>
            <a:off x="2762023" y="1464070"/>
            <a:ext cx="1371181" cy="9326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ZoneTexte 124"/>
          <p:cNvSpPr txBox="1"/>
          <p:nvPr/>
        </p:nvSpPr>
        <p:spPr>
          <a:xfrm>
            <a:off x="7518845" y="991862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</a:t>
            </a:r>
          </a:p>
        </p:txBody>
      </p:sp>
      <p:sp>
        <p:nvSpPr>
          <p:cNvPr id="126" name="Rectangle à coins arrondis 125"/>
          <p:cNvSpPr/>
          <p:nvPr/>
        </p:nvSpPr>
        <p:spPr>
          <a:xfrm>
            <a:off x="539552" y="1125741"/>
            <a:ext cx="1685502" cy="67665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/>
              <a:t>CW laser diode @638nm</a:t>
            </a:r>
            <a:endParaRPr lang="en-US" sz="1600"/>
          </a:p>
        </p:txBody>
      </p:sp>
      <p:sp>
        <p:nvSpPr>
          <p:cNvPr id="127" name="Rectangle à coins arrondis 126"/>
          <p:cNvSpPr/>
          <p:nvPr/>
        </p:nvSpPr>
        <p:spPr>
          <a:xfrm>
            <a:off x="2406978" y="1117663"/>
            <a:ext cx="652998" cy="676658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PSG</a:t>
            </a:r>
            <a:endParaRPr lang="en-US" sz="1600">
              <a:cs typeface="Arial" pitchFamily="34" charset="0"/>
            </a:endParaRPr>
          </a:p>
        </p:txBody>
      </p:sp>
      <p:sp>
        <p:nvSpPr>
          <p:cNvPr id="128" name="Rectangle à coins arrondis 127"/>
          <p:cNvSpPr/>
          <p:nvPr/>
        </p:nvSpPr>
        <p:spPr>
          <a:xfrm>
            <a:off x="3112485" y="1823838"/>
            <a:ext cx="652998" cy="676658"/>
          </a:xfrm>
          <a:prstGeom prst="roundRect">
            <a:avLst/>
          </a:prstGeom>
          <a:solidFill>
            <a:srgbClr val="303C1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PSA</a:t>
            </a:r>
            <a:endParaRPr lang="en-US" sz="1600">
              <a:cs typeface="Arial" pitchFamily="34" charset="0"/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6885946" y="953598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5</a:t>
            </a:r>
            <a:endParaRPr lang="en-US" sz="1400" b="1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13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à coins arrondis 101"/>
          <p:cNvSpPr/>
          <p:nvPr/>
        </p:nvSpPr>
        <p:spPr>
          <a:xfrm>
            <a:off x="2751805" y="1797707"/>
            <a:ext cx="177791" cy="40465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grpSp>
        <p:nvGrpSpPr>
          <p:cNvPr id="2" name="Groupe 1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3" name="Rectangle 2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ZoneTexte 81"/>
          <p:cNvSpPr txBox="1"/>
          <p:nvPr/>
        </p:nvSpPr>
        <p:spPr>
          <a:xfrm>
            <a:off x="85736" y="44624"/>
            <a:ext cx="7547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How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to find Mueller matrix of a sample through an optical fiber </a:t>
            </a:r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?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Futura Bk BT" pitchFamily="34" charset="0"/>
              </a:rPr>
              <a:t>-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Futura Bk BT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Futura Bk BT" pitchFamily="34" charset="0"/>
              </a:rPr>
              <a:t>Mathematical explanation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Futura Bk BT" pitchFamily="34" charset="0"/>
            </a:endParaRPr>
          </a:p>
        </p:txBody>
      </p:sp>
      <p:grpSp>
        <p:nvGrpSpPr>
          <p:cNvPr id="69" name="Groupe 68"/>
          <p:cNvGrpSpPr/>
          <p:nvPr/>
        </p:nvGrpSpPr>
        <p:grpSpPr>
          <a:xfrm>
            <a:off x="1798537" y="1800661"/>
            <a:ext cx="73585" cy="376628"/>
            <a:chOff x="5866567" y="3429000"/>
            <a:chExt cx="73585" cy="376628"/>
          </a:xfrm>
        </p:grpSpPr>
        <p:sp>
          <p:nvSpPr>
            <p:cNvPr id="70" name="Rectangle 69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1" name="Connecteur droit 70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Connecteur droit 71"/>
          <p:cNvCxnSpPr>
            <a:endCxn id="70" idx="1"/>
          </p:cNvCxnSpPr>
          <p:nvPr/>
        </p:nvCxnSpPr>
        <p:spPr>
          <a:xfrm>
            <a:off x="299012" y="1984036"/>
            <a:ext cx="1501102" cy="4939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e 72"/>
          <p:cNvGrpSpPr/>
          <p:nvPr/>
        </p:nvGrpSpPr>
        <p:grpSpPr>
          <a:xfrm>
            <a:off x="3550036" y="1811721"/>
            <a:ext cx="73585" cy="376628"/>
            <a:chOff x="5866567" y="3429000"/>
            <a:chExt cx="73585" cy="376628"/>
          </a:xfrm>
        </p:grpSpPr>
        <p:sp>
          <p:nvSpPr>
            <p:cNvPr id="77" name="Rectangle 76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9" name="Connecteur droit 78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riangle isocèle 80"/>
          <p:cNvSpPr/>
          <p:nvPr/>
        </p:nvSpPr>
        <p:spPr>
          <a:xfrm rot="5400000">
            <a:off x="1641282" y="1933682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91" name="ZoneTexte 90"/>
          <p:cNvSpPr txBox="1"/>
          <p:nvPr/>
        </p:nvSpPr>
        <p:spPr>
          <a:xfrm>
            <a:off x="3707707" y="1830147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Futura Bk BT" panose="020B0502020204020303" pitchFamily="34" charset="0"/>
              </a:rPr>
              <a:t>Mirror</a:t>
            </a:r>
            <a:endParaRPr lang="fr-FR" sz="1600" dirty="0">
              <a:latin typeface="Futura Bk BT" panose="020B0502020204020303" pitchFamily="34" charset="0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2087859" y="2493118"/>
            <a:ext cx="1750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atin typeface="Futura Bk BT" panose="020B0502020204020303" pitchFamily="34" charset="0"/>
              </a:rPr>
              <a:t>Switchable </a:t>
            </a:r>
            <a:r>
              <a:rPr lang="fr-FR" sz="1600" dirty="0" err="1" smtClean="0">
                <a:latin typeface="Futura Bk BT" panose="020B0502020204020303" pitchFamily="34" charset="0"/>
              </a:rPr>
              <a:t>mirror</a:t>
            </a:r>
            <a:endParaRPr lang="fr-FR" sz="1600" dirty="0">
              <a:latin typeface="Futura Bk BT" panose="020B0502020204020303" pitchFamily="34" charset="0"/>
            </a:endParaRPr>
          </a:p>
        </p:txBody>
      </p:sp>
      <p:cxnSp>
        <p:nvCxnSpPr>
          <p:cNvPr id="95" name="Connecteur droit avec flèche 94"/>
          <p:cNvCxnSpPr/>
          <p:nvPr/>
        </p:nvCxnSpPr>
        <p:spPr>
          <a:xfrm flipH="1" flipV="1">
            <a:off x="1959632" y="2307127"/>
            <a:ext cx="179084" cy="27341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479340" y="1425557"/>
            <a:ext cx="854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Futura Bk BT" pitchFamily="34" charset="0"/>
              </a:rPr>
              <a:t>Sample</a:t>
            </a:r>
            <a:endParaRPr lang="fr-FR" sz="1600" dirty="0">
              <a:latin typeface="Futura Bk BT" pitchFamily="34" charset="0"/>
            </a:endParaRPr>
          </a:p>
        </p:txBody>
      </p:sp>
      <p:sp>
        <p:nvSpPr>
          <p:cNvPr id="88" name="Flèche droite 87"/>
          <p:cNvSpPr/>
          <p:nvPr/>
        </p:nvSpPr>
        <p:spPr>
          <a:xfrm>
            <a:off x="1192509" y="1676256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9" name="Flèche droite 88"/>
          <p:cNvSpPr/>
          <p:nvPr/>
        </p:nvSpPr>
        <p:spPr>
          <a:xfrm rot="10800000">
            <a:off x="1149677" y="2071778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0" name="ZoneTexte 89"/>
          <p:cNvSpPr txBox="1"/>
          <p:nvPr/>
        </p:nvSpPr>
        <p:spPr>
          <a:xfrm>
            <a:off x="295927" y="1144711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Beam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exiting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</a:p>
          <a:p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the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endParaRPr lang="fr-FR" sz="1600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181147" y="2360136"/>
            <a:ext cx="1439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smtClean="0">
                <a:solidFill>
                  <a:srgbClr val="FF0000"/>
                </a:solidFill>
                <a:latin typeface="Futura Bk BT" panose="020B0502020204020303" pitchFamily="34" charset="0"/>
              </a:rPr>
              <a:t>Towards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</a:p>
          <a:p>
            <a:pPr algn="ctr"/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and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analysis</a:t>
            </a:r>
            <a:endParaRPr lang="fr-FR" sz="1600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94" name="Rectangle à coins arrondis 93"/>
          <p:cNvSpPr/>
          <p:nvPr/>
        </p:nvSpPr>
        <p:spPr>
          <a:xfrm>
            <a:off x="7499649" y="1766728"/>
            <a:ext cx="177791" cy="40465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cxnSp>
        <p:nvCxnSpPr>
          <p:cNvPr id="99" name="Connecteur droit 98"/>
          <p:cNvCxnSpPr/>
          <p:nvPr/>
        </p:nvCxnSpPr>
        <p:spPr>
          <a:xfrm>
            <a:off x="5274616" y="1953056"/>
            <a:ext cx="3021688" cy="9516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e 99"/>
          <p:cNvGrpSpPr/>
          <p:nvPr/>
        </p:nvGrpSpPr>
        <p:grpSpPr>
          <a:xfrm>
            <a:off x="8297880" y="1780742"/>
            <a:ext cx="73585" cy="376628"/>
            <a:chOff x="5866567" y="3429000"/>
            <a:chExt cx="73585" cy="376628"/>
          </a:xfrm>
        </p:grpSpPr>
        <p:sp>
          <p:nvSpPr>
            <p:cNvPr id="101" name="Rectangle 100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03" name="Connecteur droit 102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Triangle isocèle 103"/>
          <p:cNvSpPr/>
          <p:nvPr/>
        </p:nvSpPr>
        <p:spPr>
          <a:xfrm rot="5400000">
            <a:off x="7819466" y="1902703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105" name="ZoneTexte 104"/>
          <p:cNvSpPr txBox="1"/>
          <p:nvPr/>
        </p:nvSpPr>
        <p:spPr>
          <a:xfrm>
            <a:off x="8455551" y="1799168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Futura Bk BT" panose="020B0502020204020303" pitchFamily="34" charset="0"/>
              </a:rPr>
              <a:t>Mirror</a:t>
            </a:r>
            <a:endParaRPr lang="fr-FR" sz="1600" dirty="0">
              <a:latin typeface="Futura Bk BT" panose="020B0502020204020303" pitchFamily="34" charset="0"/>
            </a:endParaRPr>
          </a:p>
        </p:txBody>
      </p:sp>
      <p:sp>
        <p:nvSpPr>
          <p:cNvPr id="106" name="ZoneTexte 105"/>
          <p:cNvSpPr txBox="1"/>
          <p:nvPr/>
        </p:nvSpPr>
        <p:spPr>
          <a:xfrm>
            <a:off x="6835703" y="2462139"/>
            <a:ext cx="1750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atin typeface="Futura Bk BT" panose="020B0502020204020303" pitchFamily="34" charset="0"/>
              </a:rPr>
              <a:t>Switchable </a:t>
            </a:r>
            <a:r>
              <a:rPr lang="fr-FR" sz="1600" dirty="0" err="1" smtClean="0">
                <a:latin typeface="Futura Bk BT" panose="020B0502020204020303" pitchFamily="34" charset="0"/>
              </a:rPr>
              <a:t>mirror</a:t>
            </a:r>
            <a:endParaRPr lang="fr-FR" sz="1600" dirty="0">
              <a:latin typeface="Futura Bk BT" panose="020B0502020204020303" pitchFamily="34" charset="0"/>
            </a:endParaRPr>
          </a:p>
        </p:txBody>
      </p:sp>
      <p:cxnSp>
        <p:nvCxnSpPr>
          <p:cNvPr id="107" name="Connecteur droit avec flèche 106"/>
          <p:cNvCxnSpPr/>
          <p:nvPr/>
        </p:nvCxnSpPr>
        <p:spPr>
          <a:xfrm flipH="1" flipV="1">
            <a:off x="7018524" y="2240907"/>
            <a:ext cx="179084" cy="27341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7227184" y="1394578"/>
            <a:ext cx="854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Futura Bk BT" pitchFamily="34" charset="0"/>
              </a:rPr>
              <a:t>Sample</a:t>
            </a:r>
            <a:endParaRPr lang="fr-FR" sz="1600" dirty="0">
              <a:latin typeface="Futura Bk BT" pitchFamily="34" charset="0"/>
            </a:endParaRPr>
          </a:p>
        </p:txBody>
      </p:sp>
      <p:sp>
        <p:nvSpPr>
          <p:cNvPr id="109" name="Flèche droite 108"/>
          <p:cNvSpPr/>
          <p:nvPr/>
        </p:nvSpPr>
        <p:spPr>
          <a:xfrm>
            <a:off x="6163045" y="1601367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0" name="Flèche droite 109"/>
          <p:cNvSpPr/>
          <p:nvPr/>
        </p:nvSpPr>
        <p:spPr>
          <a:xfrm rot="10800000">
            <a:off x="6156176" y="2040799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1" name="ZoneTexte 110"/>
          <p:cNvSpPr txBox="1"/>
          <p:nvPr/>
        </p:nvSpPr>
        <p:spPr>
          <a:xfrm>
            <a:off x="5043771" y="1072703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Beam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exiting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</a:p>
          <a:p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the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endParaRPr lang="fr-FR" sz="1600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4928992" y="2215717"/>
            <a:ext cx="1439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>
                <a:solidFill>
                  <a:srgbClr val="FF0000"/>
                </a:solidFill>
                <a:latin typeface="Futura Bk BT" panose="020B0502020204020303" pitchFamily="34" charset="0"/>
              </a:rPr>
              <a:t>Towards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</a:p>
          <a:p>
            <a:pPr algn="ctr"/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and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analysis</a:t>
            </a:r>
            <a:endParaRPr lang="fr-FR" sz="1600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grpSp>
        <p:nvGrpSpPr>
          <p:cNvPr id="113" name="Groupe 112"/>
          <p:cNvGrpSpPr/>
          <p:nvPr/>
        </p:nvGrpSpPr>
        <p:grpSpPr>
          <a:xfrm rot="5400000">
            <a:off x="6934258" y="1913028"/>
            <a:ext cx="71010" cy="389050"/>
            <a:chOff x="5866567" y="3429000"/>
            <a:chExt cx="73585" cy="376628"/>
          </a:xfrm>
        </p:grpSpPr>
        <p:sp>
          <p:nvSpPr>
            <p:cNvPr id="114" name="Rectangle 113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15" name="Connecteur droit 114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1099879" y="692696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Switchable </a:t>
            </a:r>
            <a:r>
              <a:rPr lang="fr-FR" dirty="0" err="1" smtClean="0">
                <a:latin typeface="Futura Bk BT" panose="020B0502020204020303" pitchFamily="34" charset="0"/>
              </a:rPr>
              <a:t>mirror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b="1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ON</a:t>
            </a:r>
            <a:endParaRPr lang="fr-FR" b="1" dirty="0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116" name="ZoneTexte 115"/>
          <p:cNvSpPr txBox="1"/>
          <p:nvPr/>
        </p:nvSpPr>
        <p:spPr>
          <a:xfrm>
            <a:off x="5760582" y="692696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Switchable </a:t>
            </a:r>
            <a:r>
              <a:rPr lang="fr-FR" dirty="0" err="1" smtClean="0">
                <a:latin typeface="Futura Bk BT" panose="020B0502020204020303" pitchFamily="34" charset="0"/>
              </a:rPr>
              <a:t>mirror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b="1" dirty="0" smtClean="0">
                <a:solidFill>
                  <a:srgbClr val="960000"/>
                </a:solidFill>
                <a:latin typeface="Futura Bk BT" panose="020B0502020204020303" pitchFamily="34" charset="0"/>
              </a:rPr>
              <a:t>OFF</a:t>
            </a:r>
            <a:endParaRPr lang="fr-FR" b="1" dirty="0">
              <a:solidFill>
                <a:srgbClr val="960000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4427984" y="635846"/>
            <a:ext cx="0" cy="4521346"/>
          </a:xfrm>
          <a:prstGeom prst="line">
            <a:avLst/>
          </a:prstGeom>
          <a:ln w="25400">
            <a:gradFill>
              <a:gsLst>
                <a:gs pos="0">
                  <a:srgbClr val="005A7A">
                    <a:alpha val="39000"/>
                  </a:srgbClr>
                </a:gs>
                <a:gs pos="100000">
                  <a:srgbClr val="10264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/>
          <p:cNvCxnSpPr/>
          <p:nvPr/>
        </p:nvCxnSpPr>
        <p:spPr>
          <a:xfrm>
            <a:off x="-7008" y="5157192"/>
            <a:ext cx="9122043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015A7A">
                    <a:alpha val="65000"/>
                  </a:srgbClr>
                </a:gs>
                <a:gs pos="100000">
                  <a:srgbClr val="000000"/>
                </a:gs>
              </a:gsLst>
              <a:lin ang="135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ag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6" y="3760498"/>
            <a:ext cx="4032448" cy="388582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3" y="4522232"/>
            <a:ext cx="3252998" cy="374588"/>
          </a:xfrm>
          <a:prstGeom prst="rect">
            <a:avLst/>
          </a:prstGeom>
        </p:spPr>
      </p:pic>
      <p:sp>
        <p:nvSpPr>
          <p:cNvPr id="118" name="Flèche droite 117"/>
          <p:cNvSpPr/>
          <p:nvPr/>
        </p:nvSpPr>
        <p:spPr>
          <a:xfrm rot="5400000">
            <a:off x="2111499" y="4271221"/>
            <a:ext cx="180776" cy="206326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10000">
                <a:schemeClr val="tx1">
                  <a:lumMod val="95000"/>
                  <a:lumOff val="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9" name="Flèche droite 118"/>
          <p:cNvSpPr/>
          <p:nvPr/>
        </p:nvSpPr>
        <p:spPr>
          <a:xfrm>
            <a:off x="3678636" y="4452844"/>
            <a:ext cx="180776" cy="206326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3870200" y="4377192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θ</a:t>
            </a:r>
            <a:r>
              <a:rPr lang="fr-FR" baseline="-25000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1</a:t>
            </a:r>
            <a:endParaRPr lang="fr-FR" baseline="-25000" dirty="0">
              <a:solidFill>
                <a:srgbClr val="008000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3888327" y="4715852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δ</a:t>
            </a:r>
            <a:endParaRPr lang="fr-FR" baseline="-25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22" name="Flèche droite 121"/>
          <p:cNvSpPr/>
          <p:nvPr/>
        </p:nvSpPr>
        <p:spPr>
          <a:xfrm>
            <a:off x="3678636" y="4797355"/>
            <a:ext cx="180776" cy="206326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6" name="Imag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340" y="5962912"/>
            <a:ext cx="4014215" cy="562432"/>
          </a:xfrm>
          <a:prstGeom prst="rect">
            <a:avLst/>
          </a:prstGeom>
        </p:spPr>
      </p:pic>
      <p:pic>
        <p:nvPicPr>
          <p:cNvPr id="123" name="Image 1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38" y="5314840"/>
            <a:ext cx="8379467" cy="648072"/>
          </a:xfrm>
          <a:prstGeom prst="rect">
            <a:avLst/>
          </a:prstGeom>
        </p:spPr>
      </p:pic>
      <p:sp>
        <p:nvSpPr>
          <p:cNvPr id="124" name="Flèche droite 123"/>
          <p:cNvSpPr/>
          <p:nvPr/>
        </p:nvSpPr>
        <p:spPr>
          <a:xfrm>
            <a:off x="2021111" y="6149921"/>
            <a:ext cx="180776" cy="206326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7" name="Groupe 66"/>
          <p:cNvGrpSpPr/>
          <p:nvPr/>
        </p:nvGrpSpPr>
        <p:grpSpPr>
          <a:xfrm>
            <a:off x="170568" y="1843918"/>
            <a:ext cx="914131" cy="291165"/>
            <a:chOff x="2267744" y="3068960"/>
            <a:chExt cx="914131" cy="291165"/>
          </a:xfrm>
        </p:grpSpPr>
        <p:cxnSp>
          <p:nvCxnSpPr>
            <p:cNvPr id="68" name="Connecteur droit 67"/>
            <p:cNvCxnSpPr>
              <a:stCxn id="75" idx="0"/>
              <a:endCxn id="74" idx="30"/>
            </p:cNvCxnSpPr>
            <p:nvPr/>
          </p:nvCxnSpPr>
          <p:spPr>
            <a:xfrm flipH="1">
              <a:off x="2267744" y="3068960"/>
              <a:ext cx="847997" cy="1914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Forme libre 73"/>
            <p:cNvSpPr/>
            <p:nvPr/>
          </p:nvSpPr>
          <p:spPr>
            <a:xfrm>
              <a:off x="2267744" y="3070874"/>
              <a:ext cx="887557" cy="289251"/>
            </a:xfrm>
            <a:custGeom>
              <a:avLst/>
              <a:gdLst>
                <a:gd name="connsiteX0" fmla="*/ 1084943 w 1106714"/>
                <a:gd name="connsiteY0" fmla="*/ 7257 h 1219200"/>
                <a:gd name="connsiteX1" fmla="*/ 1084943 w 1106714"/>
                <a:gd name="connsiteY1" fmla="*/ 7257 h 1219200"/>
                <a:gd name="connsiteX2" fmla="*/ 1074057 w 1106714"/>
                <a:gd name="connsiteY2" fmla="*/ 68942 h 1219200"/>
                <a:gd name="connsiteX3" fmla="*/ 1070428 w 1106714"/>
                <a:gd name="connsiteY3" fmla="*/ 79828 h 1219200"/>
                <a:gd name="connsiteX4" fmla="*/ 1055914 w 1106714"/>
                <a:gd name="connsiteY4" fmla="*/ 101600 h 1219200"/>
                <a:gd name="connsiteX5" fmla="*/ 1048657 w 1106714"/>
                <a:gd name="connsiteY5" fmla="*/ 123371 h 1219200"/>
                <a:gd name="connsiteX6" fmla="*/ 1034143 w 1106714"/>
                <a:gd name="connsiteY6" fmla="*/ 148771 h 1219200"/>
                <a:gd name="connsiteX7" fmla="*/ 1026886 w 1106714"/>
                <a:gd name="connsiteY7" fmla="*/ 177800 h 1219200"/>
                <a:gd name="connsiteX8" fmla="*/ 1023257 w 1106714"/>
                <a:gd name="connsiteY8" fmla="*/ 188685 h 1219200"/>
                <a:gd name="connsiteX9" fmla="*/ 1016000 w 1106714"/>
                <a:gd name="connsiteY9" fmla="*/ 199571 h 1219200"/>
                <a:gd name="connsiteX10" fmla="*/ 1008743 w 1106714"/>
                <a:gd name="connsiteY10" fmla="*/ 261257 h 1219200"/>
                <a:gd name="connsiteX11" fmla="*/ 997857 w 1106714"/>
                <a:gd name="connsiteY11" fmla="*/ 341085 h 1219200"/>
                <a:gd name="connsiteX12" fmla="*/ 1001486 w 1106714"/>
                <a:gd name="connsiteY12" fmla="*/ 812800 h 1219200"/>
                <a:gd name="connsiteX13" fmla="*/ 1005114 w 1106714"/>
                <a:gd name="connsiteY13" fmla="*/ 830942 h 1219200"/>
                <a:gd name="connsiteX14" fmla="*/ 1012371 w 1106714"/>
                <a:gd name="connsiteY14" fmla="*/ 878114 h 1219200"/>
                <a:gd name="connsiteX15" fmla="*/ 1019628 w 1106714"/>
                <a:gd name="connsiteY15" fmla="*/ 889000 h 1219200"/>
                <a:gd name="connsiteX16" fmla="*/ 1023257 w 1106714"/>
                <a:gd name="connsiteY16" fmla="*/ 950685 h 1219200"/>
                <a:gd name="connsiteX17" fmla="*/ 1026886 w 1106714"/>
                <a:gd name="connsiteY17" fmla="*/ 965200 h 1219200"/>
                <a:gd name="connsiteX18" fmla="*/ 1030514 w 1106714"/>
                <a:gd name="connsiteY18" fmla="*/ 1026885 h 1219200"/>
                <a:gd name="connsiteX19" fmla="*/ 1041400 w 1106714"/>
                <a:gd name="connsiteY19" fmla="*/ 1045028 h 1219200"/>
                <a:gd name="connsiteX20" fmla="*/ 1048657 w 1106714"/>
                <a:gd name="connsiteY20" fmla="*/ 1066800 h 1219200"/>
                <a:gd name="connsiteX21" fmla="*/ 1059543 w 1106714"/>
                <a:gd name="connsiteY21" fmla="*/ 1092200 h 1219200"/>
                <a:gd name="connsiteX22" fmla="*/ 1063171 w 1106714"/>
                <a:gd name="connsiteY22" fmla="*/ 1128485 h 1219200"/>
                <a:gd name="connsiteX23" fmla="*/ 1070428 w 1106714"/>
                <a:gd name="connsiteY23" fmla="*/ 1139371 h 1219200"/>
                <a:gd name="connsiteX24" fmla="*/ 1074057 w 1106714"/>
                <a:gd name="connsiteY24" fmla="*/ 1153885 h 1219200"/>
                <a:gd name="connsiteX25" fmla="*/ 1092200 w 1106714"/>
                <a:gd name="connsiteY25" fmla="*/ 1186542 h 1219200"/>
                <a:gd name="connsiteX26" fmla="*/ 1095828 w 1106714"/>
                <a:gd name="connsiteY26" fmla="*/ 1201057 h 1219200"/>
                <a:gd name="connsiteX27" fmla="*/ 1103086 w 1106714"/>
                <a:gd name="connsiteY27" fmla="*/ 1208314 h 1219200"/>
                <a:gd name="connsiteX28" fmla="*/ 1106714 w 1106714"/>
                <a:gd name="connsiteY28" fmla="*/ 1211942 h 1219200"/>
                <a:gd name="connsiteX29" fmla="*/ 0 w 1106714"/>
                <a:gd name="connsiteY29" fmla="*/ 1219200 h 1219200"/>
                <a:gd name="connsiteX30" fmla="*/ 0 w 1106714"/>
                <a:gd name="connsiteY30" fmla="*/ 0 h 1219200"/>
                <a:gd name="connsiteX31" fmla="*/ 1084943 w 1106714"/>
                <a:gd name="connsiteY31" fmla="*/ 7257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06714" h="1219200">
                  <a:moveTo>
                    <a:pt x="1084943" y="7257"/>
                  </a:moveTo>
                  <a:lnTo>
                    <a:pt x="1084943" y="7257"/>
                  </a:lnTo>
                  <a:cubicBezTo>
                    <a:pt x="1082028" y="33492"/>
                    <a:pt x="1082317" y="44163"/>
                    <a:pt x="1074057" y="68942"/>
                  </a:cubicBezTo>
                  <a:cubicBezTo>
                    <a:pt x="1072847" y="72571"/>
                    <a:pt x="1072286" y="76484"/>
                    <a:pt x="1070428" y="79828"/>
                  </a:cubicBezTo>
                  <a:cubicBezTo>
                    <a:pt x="1066192" y="87453"/>
                    <a:pt x="1055914" y="101600"/>
                    <a:pt x="1055914" y="101600"/>
                  </a:cubicBezTo>
                  <a:cubicBezTo>
                    <a:pt x="1053495" y="108857"/>
                    <a:pt x="1052078" y="116529"/>
                    <a:pt x="1048657" y="123371"/>
                  </a:cubicBezTo>
                  <a:cubicBezTo>
                    <a:pt x="1039450" y="141786"/>
                    <a:pt x="1044400" y="133384"/>
                    <a:pt x="1034143" y="148771"/>
                  </a:cubicBezTo>
                  <a:cubicBezTo>
                    <a:pt x="1031724" y="158447"/>
                    <a:pt x="1030041" y="168338"/>
                    <a:pt x="1026886" y="177800"/>
                  </a:cubicBezTo>
                  <a:cubicBezTo>
                    <a:pt x="1025676" y="181428"/>
                    <a:pt x="1024968" y="185264"/>
                    <a:pt x="1023257" y="188685"/>
                  </a:cubicBezTo>
                  <a:cubicBezTo>
                    <a:pt x="1021307" y="192586"/>
                    <a:pt x="1018419" y="195942"/>
                    <a:pt x="1016000" y="199571"/>
                  </a:cubicBezTo>
                  <a:cubicBezTo>
                    <a:pt x="1008966" y="234736"/>
                    <a:pt x="1014178" y="205096"/>
                    <a:pt x="1008743" y="261257"/>
                  </a:cubicBezTo>
                  <a:cubicBezTo>
                    <a:pt x="1001956" y="331393"/>
                    <a:pt x="1008651" y="308710"/>
                    <a:pt x="997857" y="341085"/>
                  </a:cubicBezTo>
                  <a:cubicBezTo>
                    <a:pt x="999067" y="498323"/>
                    <a:pt x="999157" y="655574"/>
                    <a:pt x="1001486" y="812800"/>
                  </a:cubicBezTo>
                  <a:cubicBezTo>
                    <a:pt x="1001577" y="818966"/>
                    <a:pt x="1004299" y="824829"/>
                    <a:pt x="1005114" y="830942"/>
                  </a:cubicBezTo>
                  <a:cubicBezTo>
                    <a:pt x="1006627" y="842286"/>
                    <a:pt x="1005685" y="864742"/>
                    <a:pt x="1012371" y="878114"/>
                  </a:cubicBezTo>
                  <a:cubicBezTo>
                    <a:pt x="1014321" y="882015"/>
                    <a:pt x="1017209" y="885371"/>
                    <a:pt x="1019628" y="889000"/>
                  </a:cubicBezTo>
                  <a:cubicBezTo>
                    <a:pt x="1020838" y="909562"/>
                    <a:pt x="1021304" y="930181"/>
                    <a:pt x="1023257" y="950685"/>
                  </a:cubicBezTo>
                  <a:cubicBezTo>
                    <a:pt x="1023730" y="955650"/>
                    <a:pt x="1026413" y="960235"/>
                    <a:pt x="1026886" y="965200"/>
                  </a:cubicBezTo>
                  <a:cubicBezTo>
                    <a:pt x="1028839" y="985704"/>
                    <a:pt x="1026830" y="1006620"/>
                    <a:pt x="1030514" y="1026885"/>
                  </a:cubicBezTo>
                  <a:cubicBezTo>
                    <a:pt x="1031776" y="1033824"/>
                    <a:pt x="1038482" y="1038607"/>
                    <a:pt x="1041400" y="1045028"/>
                  </a:cubicBezTo>
                  <a:cubicBezTo>
                    <a:pt x="1044566" y="1051992"/>
                    <a:pt x="1045236" y="1059958"/>
                    <a:pt x="1048657" y="1066800"/>
                  </a:cubicBezTo>
                  <a:cubicBezTo>
                    <a:pt x="1057625" y="1084735"/>
                    <a:pt x="1054203" y="1076183"/>
                    <a:pt x="1059543" y="1092200"/>
                  </a:cubicBezTo>
                  <a:cubicBezTo>
                    <a:pt x="1060752" y="1104295"/>
                    <a:pt x="1060438" y="1116641"/>
                    <a:pt x="1063171" y="1128485"/>
                  </a:cubicBezTo>
                  <a:cubicBezTo>
                    <a:pt x="1064152" y="1132734"/>
                    <a:pt x="1068710" y="1135363"/>
                    <a:pt x="1070428" y="1139371"/>
                  </a:cubicBezTo>
                  <a:cubicBezTo>
                    <a:pt x="1072392" y="1143955"/>
                    <a:pt x="1072205" y="1149255"/>
                    <a:pt x="1074057" y="1153885"/>
                  </a:cubicBezTo>
                  <a:cubicBezTo>
                    <a:pt x="1080476" y="1169932"/>
                    <a:pt x="1083891" y="1174079"/>
                    <a:pt x="1092200" y="1186542"/>
                  </a:cubicBezTo>
                  <a:cubicBezTo>
                    <a:pt x="1093409" y="1191380"/>
                    <a:pt x="1093598" y="1196596"/>
                    <a:pt x="1095828" y="1201057"/>
                  </a:cubicBezTo>
                  <a:cubicBezTo>
                    <a:pt x="1097358" y="1204117"/>
                    <a:pt x="1100667" y="1205895"/>
                    <a:pt x="1103086" y="1208314"/>
                  </a:cubicBezTo>
                  <a:lnTo>
                    <a:pt x="1106714" y="1211942"/>
                  </a:lnTo>
                  <a:lnTo>
                    <a:pt x="0" y="1219200"/>
                  </a:lnTo>
                  <a:lnTo>
                    <a:pt x="0" y="0"/>
                  </a:lnTo>
                  <a:lnTo>
                    <a:pt x="1084943" y="7257"/>
                  </a:lnTo>
                  <a:close/>
                </a:path>
              </a:pathLst>
            </a:custGeom>
            <a:gradFill>
              <a:gsLst>
                <a:gs pos="1000">
                  <a:schemeClr val="tx1">
                    <a:lumMod val="95000"/>
                    <a:lumOff val="5000"/>
                  </a:schemeClr>
                </a:gs>
                <a:gs pos="92000">
                  <a:srgbClr val="DCDCDC"/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Ellipse 74"/>
            <p:cNvSpPr/>
            <p:nvPr/>
          </p:nvSpPr>
          <p:spPr>
            <a:xfrm>
              <a:off x="3049606" y="3068960"/>
              <a:ext cx="132269" cy="290422"/>
            </a:xfrm>
            <a:prstGeom prst="ellipse">
              <a:avLst/>
            </a:prstGeom>
            <a:gradFill>
              <a:gsLst>
                <a:gs pos="0">
                  <a:srgbClr val="002060"/>
                </a:gs>
                <a:gs pos="100000">
                  <a:srgbClr val="00B0F0"/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Connecteur droit 82"/>
            <p:cNvCxnSpPr>
              <a:endCxn id="74" idx="29"/>
            </p:cNvCxnSpPr>
            <p:nvPr/>
          </p:nvCxnSpPr>
          <p:spPr>
            <a:xfrm flipH="1">
              <a:off x="2267744" y="3359382"/>
              <a:ext cx="864096" cy="743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e 83"/>
          <p:cNvGrpSpPr/>
          <p:nvPr/>
        </p:nvGrpSpPr>
        <p:grpSpPr>
          <a:xfrm>
            <a:off x="5199414" y="1811125"/>
            <a:ext cx="914131" cy="291165"/>
            <a:chOff x="2267744" y="3068960"/>
            <a:chExt cx="914131" cy="291165"/>
          </a:xfrm>
        </p:grpSpPr>
        <p:cxnSp>
          <p:nvCxnSpPr>
            <p:cNvPr id="85" name="Connecteur droit 84"/>
            <p:cNvCxnSpPr>
              <a:stCxn id="87" idx="0"/>
              <a:endCxn id="86" idx="30"/>
            </p:cNvCxnSpPr>
            <p:nvPr/>
          </p:nvCxnSpPr>
          <p:spPr>
            <a:xfrm flipH="1">
              <a:off x="2267744" y="3068960"/>
              <a:ext cx="847997" cy="1914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orme libre 85"/>
            <p:cNvSpPr/>
            <p:nvPr/>
          </p:nvSpPr>
          <p:spPr>
            <a:xfrm>
              <a:off x="2267744" y="3070874"/>
              <a:ext cx="887557" cy="289251"/>
            </a:xfrm>
            <a:custGeom>
              <a:avLst/>
              <a:gdLst>
                <a:gd name="connsiteX0" fmla="*/ 1084943 w 1106714"/>
                <a:gd name="connsiteY0" fmla="*/ 7257 h 1219200"/>
                <a:gd name="connsiteX1" fmla="*/ 1084943 w 1106714"/>
                <a:gd name="connsiteY1" fmla="*/ 7257 h 1219200"/>
                <a:gd name="connsiteX2" fmla="*/ 1074057 w 1106714"/>
                <a:gd name="connsiteY2" fmla="*/ 68942 h 1219200"/>
                <a:gd name="connsiteX3" fmla="*/ 1070428 w 1106714"/>
                <a:gd name="connsiteY3" fmla="*/ 79828 h 1219200"/>
                <a:gd name="connsiteX4" fmla="*/ 1055914 w 1106714"/>
                <a:gd name="connsiteY4" fmla="*/ 101600 h 1219200"/>
                <a:gd name="connsiteX5" fmla="*/ 1048657 w 1106714"/>
                <a:gd name="connsiteY5" fmla="*/ 123371 h 1219200"/>
                <a:gd name="connsiteX6" fmla="*/ 1034143 w 1106714"/>
                <a:gd name="connsiteY6" fmla="*/ 148771 h 1219200"/>
                <a:gd name="connsiteX7" fmla="*/ 1026886 w 1106714"/>
                <a:gd name="connsiteY7" fmla="*/ 177800 h 1219200"/>
                <a:gd name="connsiteX8" fmla="*/ 1023257 w 1106714"/>
                <a:gd name="connsiteY8" fmla="*/ 188685 h 1219200"/>
                <a:gd name="connsiteX9" fmla="*/ 1016000 w 1106714"/>
                <a:gd name="connsiteY9" fmla="*/ 199571 h 1219200"/>
                <a:gd name="connsiteX10" fmla="*/ 1008743 w 1106714"/>
                <a:gd name="connsiteY10" fmla="*/ 261257 h 1219200"/>
                <a:gd name="connsiteX11" fmla="*/ 997857 w 1106714"/>
                <a:gd name="connsiteY11" fmla="*/ 341085 h 1219200"/>
                <a:gd name="connsiteX12" fmla="*/ 1001486 w 1106714"/>
                <a:gd name="connsiteY12" fmla="*/ 812800 h 1219200"/>
                <a:gd name="connsiteX13" fmla="*/ 1005114 w 1106714"/>
                <a:gd name="connsiteY13" fmla="*/ 830942 h 1219200"/>
                <a:gd name="connsiteX14" fmla="*/ 1012371 w 1106714"/>
                <a:gd name="connsiteY14" fmla="*/ 878114 h 1219200"/>
                <a:gd name="connsiteX15" fmla="*/ 1019628 w 1106714"/>
                <a:gd name="connsiteY15" fmla="*/ 889000 h 1219200"/>
                <a:gd name="connsiteX16" fmla="*/ 1023257 w 1106714"/>
                <a:gd name="connsiteY16" fmla="*/ 950685 h 1219200"/>
                <a:gd name="connsiteX17" fmla="*/ 1026886 w 1106714"/>
                <a:gd name="connsiteY17" fmla="*/ 965200 h 1219200"/>
                <a:gd name="connsiteX18" fmla="*/ 1030514 w 1106714"/>
                <a:gd name="connsiteY18" fmla="*/ 1026885 h 1219200"/>
                <a:gd name="connsiteX19" fmla="*/ 1041400 w 1106714"/>
                <a:gd name="connsiteY19" fmla="*/ 1045028 h 1219200"/>
                <a:gd name="connsiteX20" fmla="*/ 1048657 w 1106714"/>
                <a:gd name="connsiteY20" fmla="*/ 1066800 h 1219200"/>
                <a:gd name="connsiteX21" fmla="*/ 1059543 w 1106714"/>
                <a:gd name="connsiteY21" fmla="*/ 1092200 h 1219200"/>
                <a:gd name="connsiteX22" fmla="*/ 1063171 w 1106714"/>
                <a:gd name="connsiteY22" fmla="*/ 1128485 h 1219200"/>
                <a:gd name="connsiteX23" fmla="*/ 1070428 w 1106714"/>
                <a:gd name="connsiteY23" fmla="*/ 1139371 h 1219200"/>
                <a:gd name="connsiteX24" fmla="*/ 1074057 w 1106714"/>
                <a:gd name="connsiteY24" fmla="*/ 1153885 h 1219200"/>
                <a:gd name="connsiteX25" fmla="*/ 1092200 w 1106714"/>
                <a:gd name="connsiteY25" fmla="*/ 1186542 h 1219200"/>
                <a:gd name="connsiteX26" fmla="*/ 1095828 w 1106714"/>
                <a:gd name="connsiteY26" fmla="*/ 1201057 h 1219200"/>
                <a:gd name="connsiteX27" fmla="*/ 1103086 w 1106714"/>
                <a:gd name="connsiteY27" fmla="*/ 1208314 h 1219200"/>
                <a:gd name="connsiteX28" fmla="*/ 1106714 w 1106714"/>
                <a:gd name="connsiteY28" fmla="*/ 1211942 h 1219200"/>
                <a:gd name="connsiteX29" fmla="*/ 0 w 1106714"/>
                <a:gd name="connsiteY29" fmla="*/ 1219200 h 1219200"/>
                <a:gd name="connsiteX30" fmla="*/ 0 w 1106714"/>
                <a:gd name="connsiteY30" fmla="*/ 0 h 1219200"/>
                <a:gd name="connsiteX31" fmla="*/ 1084943 w 1106714"/>
                <a:gd name="connsiteY31" fmla="*/ 7257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06714" h="1219200">
                  <a:moveTo>
                    <a:pt x="1084943" y="7257"/>
                  </a:moveTo>
                  <a:lnTo>
                    <a:pt x="1084943" y="7257"/>
                  </a:lnTo>
                  <a:cubicBezTo>
                    <a:pt x="1082028" y="33492"/>
                    <a:pt x="1082317" y="44163"/>
                    <a:pt x="1074057" y="68942"/>
                  </a:cubicBezTo>
                  <a:cubicBezTo>
                    <a:pt x="1072847" y="72571"/>
                    <a:pt x="1072286" y="76484"/>
                    <a:pt x="1070428" y="79828"/>
                  </a:cubicBezTo>
                  <a:cubicBezTo>
                    <a:pt x="1066192" y="87453"/>
                    <a:pt x="1055914" y="101600"/>
                    <a:pt x="1055914" y="101600"/>
                  </a:cubicBezTo>
                  <a:cubicBezTo>
                    <a:pt x="1053495" y="108857"/>
                    <a:pt x="1052078" y="116529"/>
                    <a:pt x="1048657" y="123371"/>
                  </a:cubicBezTo>
                  <a:cubicBezTo>
                    <a:pt x="1039450" y="141786"/>
                    <a:pt x="1044400" y="133384"/>
                    <a:pt x="1034143" y="148771"/>
                  </a:cubicBezTo>
                  <a:cubicBezTo>
                    <a:pt x="1031724" y="158447"/>
                    <a:pt x="1030041" y="168338"/>
                    <a:pt x="1026886" y="177800"/>
                  </a:cubicBezTo>
                  <a:cubicBezTo>
                    <a:pt x="1025676" y="181428"/>
                    <a:pt x="1024968" y="185264"/>
                    <a:pt x="1023257" y="188685"/>
                  </a:cubicBezTo>
                  <a:cubicBezTo>
                    <a:pt x="1021307" y="192586"/>
                    <a:pt x="1018419" y="195942"/>
                    <a:pt x="1016000" y="199571"/>
                  </a:cubicBezTo>
                  <a:cubicBezTo>
                    <a:pt x="1008966" y="234736"/>
                    <a:pt x="1014178" y="205096"/>
                    <a:pt x="1008743" y="261257"/>
                  </a:cubicBezTo>
                  <a:cubicBezTo>
                    <a:pt x="1001956" y="331393"/>
                    <a:pt x="1008651" y="308710"/>
                    <a:pt x="997857" y="341085"/>
                  </a:cubicBezTo>
                  <a:cubicBezTo>
                    <a:pt x="999067" y="498323"/>
                    <a:pt x="999157" y="655574"/>
                    <a:pt x="1001486" y="812800"/>
                  </a:cubicBezTo>
                  <a:cubicBezTo>
                    <a:pt x="1001577" y="818966"/>
                    <a:pt x="1004299" y="824829"/>
                    <a:pt x="1005114" y="830942"/>
                  </a:cubicBezTo>
                  <a:cubicBezTo>
                    <a:pt x="1006627" y="842286"/>
                    <a:pt x="1005685" y="864742"/>
                    <a:pt x="1012371" y="878114"/>
                  </a:cubicBezTo>
                  <a:cubicBezTo>
                    <a:pt x="1014321" y="882015"/>
                    <a:pt x="1017209" y="885371"/>
                    <a:pt x="1019628" y="889000"/>
                  </a:cubicBezTo>
                  <a:cubicBezTo>
                    <a:pt x="1020838" y="909562"/>
                    <a:pt x="1021304" y="930181"/>
                    <a:pt x="1023257" y="950685"/>
                  </a:cubicBezTo>
                  <a:cubicBezTo>
                    <a:pt x="1023730" y="955650"/>
                    <a:pt x="1026413" y="960235"/>
                    <a:pt x="1026886" y="965200"/>
                  </a:cubicBezTo>
                  <a:cubicBezTo>
                    <a:pt x="1028839" y="985704"/>
                    <a:pt x="1026830" y="1006620"/>
                    <a:pt x="1030514" y="1026885"/>
                  </a:cubicBezTo>
                  <a:cubicBezTo>
                    <a:pt x="1031776" y="1033824"/>
                    <a:pt x="1038482" y="1038607"/>
                    <a:pt x="1041400" y="1045028"/>
                  </a:cubicBezTo>
                  <a:cubicBezTo>
                    <a:pt x="1044566" y="1051992"/>
                    <a:pt x="1045236" y="1059958"/>
                    <a:pt x="1048657" y="1066800"/>
                  </a:cubicBezTo>
                  <a:cubicBezTo>
                    <a:pt x="1057625" y="1084735"/>
                    <a:pt x="1054203" y="1076183"/>
                    <a:pt x="1059543" y="1092200"/>
                  </a:cubicBezTo>
                  <a:cubicBezTo>
                    <a:pt x="1060752" y="1104295"/>
                    <a:pt x="1060438" y="1116641"/>
                    <a:pt x="1063171" y="1128485"/>
                  </a:cubicBezTo>
                  <a:cubicBezTo>
                    <a:pt x="1064152" y="1132734"/>
                    <a:pt x="1068710" y="1135363"/>
                    <a:pt x="1070428" y="1139371"/>
                  </a:cubicBezTo>
                  <a:cubicBezTo>
                    <a:pt x="1072392" y="1143955"/>
                    <a:pt x="1072205" y="1149255"/>
                    <a:pt x="1074057" y="1153885"/>
                  </a:cubicBezTo>
                  <a:cubicBezTo>
                    <a:pt x="1080476" y="1169932"/>
                    <a:pt x="1083891" y="1174079"/>
                    <a:pt x="1092200" y="1186542"/>
                  </a:cubicBezTo>
                  <a:cubicBezTo>
                    <a:pt x="1093409" y="1191380"/>
                    <a:pt x="1093598" y="1196596"/>
                    <a:pt x="1095828" y="1201057"/>
                  </a:cubicBezTo>
                  <a:cubicBezTo>
                    <a:pt x="1097358" y="1204117"/>
                    <a:pt x="1100667" y="1205895"/>
                    <a:pt x="1103086" y="1208314"/>
                  </a:cubicBezTo>
                  <a:lnTo>
                    <a:pt x="1106714" y="1211942"/>
                  </a:lnTo>
                  <a:lnTo>
                    <a:pt x="0" y="1219200"/>
                  </a:lnTo>
                  <a:lnTo>
                    <a:pt x="0" y="0"/>
                  </a:lnTo>
                  <a:lnTo>
                    <a:pt x="1084943" y="7257"/>
                  </a:lnTo>
                  <a:close/>
                </a:path>
              </a:pathLst>
            </a:custGeom>
            <a:gradFill>
              <a:gsLst>
                <a:gs pos="1000">
                  <a:schemeClr val="tx1">
                    <a:lumMod val="95000"/>
                    <a:lumOff val="5000"/>
                  </a:schemeClr>
                </a:gs>
                <a:gs pos="92000">
                  <a:srgbClr val="DCDCDC"/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Ellipse 86"/>
            <p:cNvSpPr/>
            <p:nvPr/>
          </p:nvSpPr>
          <p:spPr>
            <a:xfrm>
              <a:off x="3049606" y="3068960"/>
              <a:ext cx="132269" cy="290422"/>
            </a:xfrm>
            <a:prstGeom prst="ellipse">
              <a:avLst/>
            </a:prstGeom>
            <a:gradFill>
              <a:gsLst>
                <a:gs pos="0">
                  <a:srgbClr val="002060"/>
                </a:gs>
                <a:gs pos="100000">
                  <a:srgbClr val="00B0F0"/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Connecteur droit 95"/>
            <p:cNvCxnSpPr>
              <a:endCxn id="86" idx="29"/>
            </p:cNvCxnSpPr>
            <p:nvPr/>
          </p:nvCxnSpPr>
          <p:spPr>
            <a:xfrm flipH="1">
              <a:off x="2267744" y="3359382"/>
              <a:ext cx="864096" cy="743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Accolade ouvrante 5"/>
          <p:cNvSpPr/>
          <p:nvPr/>
        </p:nvSpPr>
        <p:spPr>
          <a:xfrm rot="5400000">
            <a:off x="3113008" y="2925111"/>
            <a:ext cx="227286" cy="1538569"/>
          </a:xfrm>
          <a:prstGeom prst="leftBrace">
            <a:avLst>
              <a:gd name="adj1" fmla="val 46022"/>
              <a:gd name="adj2" fmla="val 51561"/>
            </a:avLst>
          </a:prstGeom>
          <a:ln w="44450"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rgbClr val="0070C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02524" y="3226136"/>
            <a:ext cx="1011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Forward</a:t>
            </a:r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1026826" y="3226136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Backward</a:t>
            </a:r>
            <a:endParaRPr lang="en-US"/>
          </a:p>
        </p:txBody>
      </p:sp>
      <p:sp>
        <p:nvSpPr>
          <p:cNvPr id="98" name="Accolade ouvrante 97"/>
          <p:cNvSpPr/>
          <p:nvPr/>
        </p:nvSpPr>
        <p:spPr>
          <a:xfrm rot="5400000">
            <a:off x="1520532" y="2938963"/>
            <a:ext cx="227288" cy="1510864"/>
          </a:xfrm>
          <a:prstGeom prst="leftBrace">
            <a:avLst>
              <a:gd name="adj1" fmla="val 46022"/>
              <a:gd name="adj2" fmla="val 51561"/>
            </a:avLst>
          </a:prstGeom>
          <a:ln w="44450"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02" y="3319406"/>
            <a:ext cx="2194844" cy="4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12" y="3889004"/>
            <a:ext cx="4393695" cy="48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" name="Accolade ouvrante 119"/>
          <p:cNvSpPr/>
          <p:nvPr/>
        </p:nvSpPr>
        <p:spPr>
          <a:xfrm rot="16200000">
            <a:off x="7975916" y="3567120"/>
            <a:ext cx="227286" cy="1605847"/>
          </a:xfrm>
          <a:prstGeom prst="leftBrace">
            <a:avLst>
              <a:gd name="adj1" fmla="val 46022"/>
              <a:gd name="adj2" fmla="val 51561"/>
            </a:avLst>
          </a:prstGeom>
          <a:ln w="44450"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rgbClr val="0070C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632995" y="4517449"/>
            <a:ext cx="1011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Forward</a:t>
            </a:r>
            <a:endParaRPr lang="en-US"/>
          </a:p>
        </p:txBody>
      </p:sp>
      <p:sp>
        <p:nvSpPr>
          <p:cNvPr id="126" name="Accolade ouvrante 125"/>
          <p:cNvSpPr/>
          <p:nvPr/>
        </p:nvSpPr>
        <p:spPr>
          <a:xfrm rot="16200000">
            <a:off x="5377660" y="3492858"/>
            <a:ext cx="227288" cy="1754369"/>
          </a:xfrm>
          <a:prstGeom prst="leftBrace">
            <a:avLst>
              <a:gd name="adj1" fmla="val 46022"/>
              <a:gd name="adj2" fmla="val 50490"/>
            </a:avLst>
          </a:prstGeom>
          <a:ln w="44450"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4909604" y="4510205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Backward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14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0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4772365" y="2744875"/>
            <a:ext cx="4028329" cy="1908261"/>
          </a:xfrm>
          <a:prstGeom prst="roundRect">
            <a:avLst/>
          </a:prstGeom>
          <a:solidFill>
            <a:schemeClr val="accent1">
              <a:alpha val="7000"/>
            </a:schemeClr>
          </a:solidFill>
          <a:ln w="1143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893"/>
            <a:ext cx="9144000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419822"/>
            <a:ext cx="9144000" cy="216024"/>
          </a:xfrm>
          <a:prstGeom prst="rect">
            <a:avLst/>
          </a:prstGeom>
          <a:gradFill>
            <a:gsLst>
              <a:gs pos="0">
                <a:srgbClr val="005A7A"/>
              </a:gs>
              <a:gs pos="100000">
                <a:schemeClr val="tx2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ZoneTexte 126"/>
          <p:cNvSpPr txBox="1"/>
          <p:nvPr/>
        </p:nvSpPr>
        <p:spPr>
          <a:xfrm>
            <a:off x="4901238" y="2920611"/>
            <a:ext cx="3877985" cy="1477328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B050"/>
                </a:solidFill>
                <a:latin typeface="Futura Bk BT" panose="020B0502020204020303" pitchFamily="34" charset="0"/>
              </a:rPr>
              <a:t>Experimental</a:t>
            </a:r>
            <a:r>
              <a:rPr lang="fr-FR" b="1" dirty="0" smtClean="0">
                <a:solidFill>
                  <a:srgbClr val="00B050"/>
                </a:solidFill>
                <a:latin typeface="Futura Bk BT" panose="020B0502020204020303" pitchFamily="34" charset="0"/>
              </a:rPr>
              <a:t> validation </a:t>
            </a:r>
          </a:p>
          <a:p>
            <a:r>
              <a:rPr lang="fr-FR" dirty="0" err="1" smtClean="0">
                <a:solidFill>
                  <a:srgbClr val="00B050"/>
                </a:solidFill>
                <a:latin typeface="Futura Bk BT" panose="020B0502020204020303" pitchFamily="34" charset="0"/>
              </a:rPr>
              <a:t>with</a:t>
            </a:r>
            <a:r>
              <a:rPr lang="fr-FR" dirty="0" smtClean="0">
                <a:solidFill>
                  <a:srgbClr val="00B050"/>
                </a:solidFill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Futura Bk BT" panose="020B0502020204020303" pitchFamily="34" charset="0"/>
              </a:rPr>
              <a:t>different</a:t>
            </a:r>
            <a:r>
              <a:rPr lang="fr-FR" dirty="0" smtClean="0">
                <a:solidFill>
                  <a:srgbClr val="00B050"/>
                </a:solidFill>
                <a:latin typeface="Futura Bk BT" panose="020B0502020204020303" pitchFamily="34" charset="0"/>
              </a:rPr>
              <a:t> types of </a:t>
            </a:r>
            <a:r>
              <a:rPr lang="fr-FR" dirty="0" err="1" smtClean="0">
                <a:solidFill>
                  <a:srgbClr val="00B050"/>
                </a:solidFill>
                <a:latin typeface="Futura Bk BT" panose="020B0502020204020303" pitchFamily="34" charset="0"/>
              </a:rPr>
              <a:t>samples</a:t>
            </a:r>
            <a:r>
              <a:rPr lang="fr-FR" dirty="0" smtClean="0">
                <a:solidFill>
                  <a:srgbClr val="00B050"/>
                </a:solidFill>
                <a:latin typeface="Futura Bk BT" panose="020B0502020204020303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fr-FR" err="1" smtClean="0">
                <a:solidFill>
                  <a:srgbClr val="002060"/>
                </a:solidFill>
                <a:latin typeface="Futura Bk BT" panose="020B0502020204020303" pitchFamily="34" charset="0"/>
              </a:rPr>
              <a:t>Linear</a:t>
            </a:r>
            <a:r>
              <a:rPr lang="fr-FR" smtClean="0">
                <a:solidFill>
                  <a:srgbClr val="002060"/>
                </a:solidFill>
                <a:latin typeface="Futura Bk BT" panose="020B0502020204020303" pitchFamily="34" charset="0"/>
              </a:rPr>
              <a:t> retarders </a:t>
            </a:r>
            <a:r>
              <a:rPr lang="fr-FR" dirty="0" smtClean="0">
                <a:solidFill>
                  <a:srgbClr val="002060"/>
                </a:solidFill>
                <a:latin typeface="Futura Bk BT" panose="020B0502020204020303" pitchFamily="34" charset="0"/>
              </a:rPr>
              <a:t>(</a:t>
            </a:r>
            <a:r>
              <a:rPr lang="fr-FR" dirty="0" err="1" smtClean="0">
                <a:solidFill>
                  <a:srgbClr val="002060"/>
                </a:solidFill>
                <a:latin typeface="Futura Bk BT" panose="020B0502020204020303" pitchFamily="34" charset="0"/>
              </a:rPr>
              <a:t>fixed</a:t>
            </a:r>
            <a:r>
              <a:rPr lang="fr-FR" dirty="0" smtClean="0">
                <a:solidFill>
                  <a:srgbClr val="002060"/>
                </a:solidFill>
                <a:latin typeface="Futura Bk BT" panose="020B0502020204020303" pitchFamily="34" charset="0"/>
              </a:rPr>
              <a:t> of variable)</a:t>
            </a:r>
          </a:p>
          <a:p>
            <a:pPr marL="285750" indent="-285750">
              <a:buFontTx/>
              <a:buChar char="-"/>
            </a:pPr>
            <a:r>
              <a:rPr lang="fr-FR" dirty="0" err="1" smtClean="0">
                <a:solidFill>
                  <a:srgbClr val="C00000"/>
                </a:solidFill>
                <a:latin typeface="Futura Bk BT" panose="020B0502020204020303" pitchFamily="34" charset="0"/>
              </a:rPr>
              <a:t>Diattenuators</a:t>
            </a:r>
            <a:endParaRPr lang="fr-FR" dirty="0" smtClean="0">
              <a:solidFill>
                <a:srgbClr val="C00000"/>
              </a:solidFill>
              <a:latin typeface="Futura Bk BT" panose="020B05020202040203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Association of components 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85736" y="44624"/>
            <a:ext cx="5346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How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to find Mueller matrix of a sample through an optical fiber </a:t>
            </a:r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? 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1025" name="Rectangle à coins arrondis 1024"/>
          <p:cNvSpPr/>
          <p:nvPr/>
        </p:nvSpPr>
        <p:spPr>
          <a:xfrm>
            <a:off x="7402774" y="1033047"/>
            <a:ext cx="441308" cy="793178"/>
          </a:xfrm>
          <a:prstGeom prst="roundRect">
            <a:avLst/>
          </a:pr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à coins arrondis 63"/>
          <p:cNvSpPr/>
          <p:nvPr/>
        </p:nvSpPr>
        <p:spPr>
          <a:xfrm>
            <a:off x="7534533" y="1274392"/>
            <a:ext cx="177791" cy="40465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5" name="Groupe 64"/>
          <p:cNvGrpSpPr/>
          <p:nvPr/>
        </p:nvGrpSpPr>
        <p:grpSpPr>
          <a:xfrm rot="10800000">
            <a:off x="6241152" y="1350602"/>
            <a:ext cx="288032" cy="245904"/>
            <a:chOff x="4268004" y="4425778"/>
            <a:chExt cx="288032" cy="245904"/>
          </a:xfrm>
        </p:grpSpPr>
        <p:sp>
          <p:nvSpPr>
            <p:cNvPr id="66" name="Rectangle 65"/>
            <p:cNvSpPr/>
            <p:nvPr/>
          </p:nvSpPr>
          <p:spPr>
            <a:xfrm>
              <a:off x="4268004" y="4425778"/>
              <a:ext cx="288032" cy="2459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7" name="Ellipse 66"/>
            <p:cNvSpPr/>
            <p:nvPr/>
          </p:nvSpPr>
          <p:spPr>
            <a:xfrm>
              <a:off x="4412020" y="4451464"/>
              <a:ext cx="72008" cy="19421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6900657" y="1289510"/>
            <a:ext cx="73585" cy="376628"/>
            <a:chOff x="5866567" y="3429000"/>
            <a:chExt cx="73585" cy="376628"/>
          </a:xfrm>
        </p:grpSpPr>
        <p:sp>
          <p:nvSpPr>
            <p:cNvPr id="75" name="Rectangle 74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Connecteur droit 75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Ellipse 121"/>
          <p:cNvSpPr/>
          <p:nvPr/>
        </p:nvSpPr>
        <p:spPr>
          <a:xfrm>
            <a:off x="5040052" y="1257371"/>
            <a:ext cx="216024" cy="2160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Ellipse 122"/>
          <p:cNvSpPr/>
          <p:nvPr/>
        </p:nvSpPr>
        <p:spPr>
          <a:xfrm>
            <a:off x="5148064" y="1257371"/>
            <a:ext cx="216024" cy="2160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e 123"/>
          <p:cNvGrpSpPr/>
          <p:nvPr/>
        </p:nvGrpSpPr>
        <p:grpSpPr>
          <a:xfrm>
            <a:off x="3252172" y="1285399"/>
            <a:ext cx="373627" cy="376628"/>
            <a:chOff x="2826872" y="2098473"/>
            <a:chExt cx="373627" cy="376628"/>
          </a:xfrm>
          <a:gradFill flip="none" rotWithShape="1">
            <a:gsLst>
              <a:gs pos="0">
                <a:srgbClr val="00B0F0"/>
              </a:gs>
              <a:gs pos="100000">
                <a:srgbClr val="005CBF"/>
              </a:gs>
            </a:gsLst>
            <a:lin ang="0" scaled="1"/>
            <a:tileRect/>
          </a:gradFill>
        </p:grpSpPr>
        <p:sp>
          <p:nvSpPr>
            <p:cNvPr id="125" name="Rectangle 124"/>
            <p:cNvSpPr/>
            <p:nvPr/>
          </p:nvSpPr>
          <p:spPr>
            <a:xfrm>
              <a:off x="2826872" y="2098473"/>
              <a:ext cx="373627" cy="376628"/>
            </a:xfrm>
            <a:prstGeom prst="rect">
              <a:avLst/>
            </a:pr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Connecteur droit 125"/>
            <p:cNvCxnSpPr/>
            <p:nvPr/>
          </p:nvCxnSpPr>
          <p:spPr>
            <a:xfrm flipV="1">
              <a:off x="2826872" y="2098473"/>
              <a:ext cx="373627" cy="376628"/>
            </a:xfrm>
            <a:prstGeom prst="line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Connecteur droit 127"/>
          <p:cNvCxnSpPr/>
          <p:nvPr/>
        </p:nvCxnSpPr>
        <p:spPr>
          <a:xfrm flipH="1" flipV="1">
            <a:off x="3438985" y="1473713"/>
            <a:ext cx="1" cy="350125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riangle isocèle 129"/>
          <p:cNvSpPr/>
          <p:nvPr/>
        </p:nvSpPr>
        <p:spPr>
          <a:xfrm rot="5400000">
            <a:off x="3700424" y="1419708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2" name="Triangle isocèle 131"/>
          <p:cNvSpPr/>
          <p:nvPr/>
        </p:nvSpPr>
        <p:spPr>
          <a:xfrm rot="16200000">
            <a:off x="3852824" y="142253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3" name="Triangle isocèle 132"/>
          <p:cNvSpPr/>
          <p:nvPr/>
        </p:nvSpPr>
        <p:spPr>
          <a:xfrm rot="10800000">
            <a:off x="3392086" y="1697714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4" name="Triangle isocèle 133"/>
          <p:cNvSpPr/>
          <p:nvPr/>
        </p:nvSpPr>
        <p:spPr>
          <a:xfrm rot="5400000">
            <a:off x="3134332" y="141939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5" name="Connecteur droit 134"/>
          <p:cNvCxnSpPr>
            <a:stCxn id="67" idx="2"/>
          </p:cNvCxnSpPr>
          <p:nvPr/>
        </p:nvCxnSpPr>
        <p:spPr>
          <a:xfrm flipV="1">
            <a:off x="6385168" y="1473396"/>
            <a:ext cx="1970680" cy="316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135"/>
          <p:cNvCxnSpPr/>
          <p:nvPr/>
        </p:nvCxnSpPr>
        <p:spPr>
          <a:xfrm flipV="1">
            <a:off x="2044972" y="1473395"/>
            <a:ext cx="504057" cy="3140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riangle isocèle 136"/>
          <p:cNvSpPr/>
          <p:nvPr/>
        </p:nvSpPr>
        <p:spPr>
          <a:xfrm rot="5400000">
            <a:off x="2185904" y="1418881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8" name="Groupe 137"/>
          <p:cNvGrpSpPr/>
          <p:nvPr/>
        </p:nvGrpSpPr>
        <p:grpSpPr>
          <a:xfrm>
            <a:off x="8314839" y="1300570"/>
            <a:ext cx="73585" cy="376628"/>
            <a:chOff x="5866567" y="3429000"/>
            <a:chExt cx="73585" cy="376628"/>
          </a:xfrm>
        </p:grpSpPr>
        <p:sp>
          <p:nvSpPr>
            <p:cNvPr id="139" name="Rectangle 138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Connecteur droit 139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Triangle isocèle 140"/>
          <p:cNvSpPr/>
          <p:nvPr/>
        </p:nvSpPr>
        <p:spPr>
          <a:xfrm rot="5400000">
            <a:off x="6743402" y="1422531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2" name="Triangle isocèle 141"/>
          <p:cNvSpPr/>
          <p:nvPr/>
        </p:nvSpPr>
        <p:spPr>
          <a:xfrm rot="16200000">
            <a:off x="7958165" y="141888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3" name="Connecteur droit 142"/>
          <p:cNvCxnSpPr/>
          <p:nvPr/>
        </p:nvCxnSpPr>
        <p:spPr>
          <a:xfrm flipH="1" flipV="1">
            <a:off x="3438984" y="2353226"/>
            <a:ext cx="1" cy="350125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riangle isocèle 143"/>
          <p:cNvSpPr/>
          <p:nvPr/>
        </p:nvSpPr>
        <p:spPr>
          <a:xfrm rot="10800000">
            <a:off x="3392086" y="243939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5" name="Picture 2" descr="http://www.clipart-fr.com/data/icones/series_01/icones_002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55" y="2650400"/>
            <a:ext cx="473846" cy="47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6" name="Connecteur droit avec flèche 145"/>
          <p:cNvCxnSpPr/>
          <p:nvPr/>
        </p:nvCxnSpPr>
        <p:spPr>
          <a:xfrm flipH="1">
            <a:off x="2777443" y="2887323"/>
            <a:ext cx="361771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ZoneTexte 146"/>
          <p:cNvSpPr txBox="1"/>
          <p:nvPr/>
        </p:nvSpPr>
        <p:spPr>
          <a:xfrm>
            <a:off x="3381245" y="1003325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148" name="ZoneTexte 147"/>
          <p:cNvSpPr txBox="1"/>
          <p:nvPr/>
        </p:nvSpPr>
        <p:spPr>
          <a:xfrm>
            <a:off x="4054073" y="1078153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2</a:t>
            </a:r>
          </a:p>
        </p:txBody>
      </p:sp>
      <p:sp>
        <p:nvSpPr>
          <p:cNvPr id="149" name="ZoneTexte 148"/>
          <p:cNvSpPr txBox="1"/>
          <p:nvPr/>
        </p:nvSpPr>
        <p:spPr>
          <a:xfrm>
            <a:off x="5100227" y="993086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3</a:t>
            </a:r>
            <a:endParaRPr lang="en-US" sz="1400" b="1"/>
          </a:p>
        </p:txBody>
      </p:sp>
      <p:sp>
        <p:nvSpPr>
          <p:cNvPr id="150" name="ZoneTexte 149"/>
          <p:cNvSpPr txBox="1"/>
          <p:nvPr/>
        </p:nvSpPr>
        <p:spPr>
          <a:xfrm>
            <a:off x="6280585" y="1052747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4</a:t>
            </a:r>
            <a:endParaRPr lang="en-US" sz="1400" b="1"/>
          </a:p>
        </p:txBody>
      </p:sp>
      <p:sp>
        <p:nvSpPr>
          <p:cNvPr id="151" name="ZoneTexte 150"/>
          <p:cNvSpPr txBox="1"/>
          <p:nvPr/>
        </p:nvSpPr>
        <p:spPr>
          <a:xfrm>
            <a:off x="8264124" y="1002350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7</a:t>
            </a:r>
            <a:endParaRPr lang="en-US" sz="1400" b="1" dirty="0"/>
          </a:p>
        </p:txBody>
      </p:sp>
      <p:sp>
        <p:nvSpPr>
          <p:cNvPr id="152" name="ZoneTexte 151"/>
          <p:cNvSpPr txBox="1"/>
          <p:nvPr/>
        </p:nvSpPr>
        <p:spPr>
          <a:xfrm>
            <a:off x="3009179" y="2636912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8</a:t>
            </a:r>
            <a:endParaRPr lang="en-US" sz="1400" b="1" dirty="0"/>
          </a:p>
        </p:txBody>
      </p:sp>
      <p:sp>
        <p:nvSpPr>
          <p:cNvPr id="153" name="ZoneTexte 152"/>
          <p:cNvSpPr txBox="1"/>
          <p:nvPr/>
        </p:nvSpPr>
        <p:spPr>
          <a:xfrm>
            <a:off x="330154" y="4517492"/>
            <a:ext cx="68634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Bk BT" pitchFamily="34" charset="0"/>
              </a:rPr>
              <a:t>1 : Polarization insensitive </a:t>
            </a:r>
            <a:r>
              <a:rPr lang="en-US" sz="1600" dirty="0" err="1" smtClean="0">
                <a:latin typeface="Futura Bk BT" pitchFamily="34" charset="0"/>
              </a:rPr>
              <a:t>beamsplitter</a:t>
            </a:r>
            <a:r>
              <a:rPr lang="en-US" sz="1600" dirty="0" smtClean="0">
                <a:latin typeface="Futura Bk BT" pitchFamily="34" charset="0"/>
              </a:rPr>
              <a:t> cube</a:t>
            </a:r>
          </a:p>
          <a:p>
            <a:r>
              <a:rPr lang="en-US" sz="1600" dirty="0" smtClean="0">
                <a:latin typeface="Futura Bk BT" pitchFamily="34" charset="0"/>
              </a:rPr>
              <a:t>2 : Injection lens</a:t>
            </a:r>
          </a:p>
          <a:p>
            <a:r>
              <a:rPr lang="en-US" sz="1600" dirty="0" smtClean="0">
                <a:latin typeface="Futura Bk BT" pitchFamily="34" charset="0"/>
              </a:rPr>
              <a:t>3 : Single mode fiber</a:t>
            </a:r>
            <a:endParaRPr lang="en-US" sz="1600" dirty="0">
              <a:latin typeface="Futura Bk BT" pitchFamily="34" charset="0"/>
            </a:endParaRPr>
          </a:p>
          <a:p>
            <a:r>
              <a:rPr lang="en-US" sz="1600" dirty="0" smtClean="0">
                <a:latin typeface="Futura Bk BT" pitchFamily="34" charset="0"/>
              </a:rPr>
              <a:t>4 : Collimation lens</a:t>
            </a:r>
          </a:p>
          <a:p>
            <a:r>
              <a:rPr lang="en-US" sz="1600" dirty="0" smtClean="0">
                <a:latin typeface="Futura Bk BT" pitchFamily="34" charset="0"/>
              </a:rPr>
              <a:t>5 </a:t>
            </a:r>
            <a:r>
              <a:rPr lang="en-US" sz="1600" smtClean="0">
                <a:latin typeface="Futura Bk BT" pitchFamily="34" charset="0"/>
              </a:rPr>
              <a:t>: Switchable mirror</a:t>
            </a:r>
            <a:endParaRPr lang="en-US" sz="1600" dirty="0" smtClean="0">
              <a:latin typeface="Futura Bk BT" pitchFamily="34" charset="0"/>
            </a:endParaRPr>
          </a:p>
          <a:p>
            <a:r>
              <a:rPr lang="en-US" sz="1600" dirty="0" smtClean="0">
                <a:latin typeface="Futura Bk BT" pitchFamily="34" charset="0"/>
              </a:rPr>
              <a:t>6 : Sample</a:t>
            </a:r>
            <a:endParaRPr lang="fr-FR" sz="1600" dirty="0" smtClean="0">
              <a:latin typeface="Futura Bk BT" pitchFamily="34" charset="0"/>
            </a:endParaRPr>
          </a:p>
          <a:p>
            <a:r>
              <a:rPr lang="fr-FR" sz="1600" dirty="0" smtClean="0">
                <a:latin typeface="Futura Bk BT" pitchFamily="34" charset="0"/>
              </a:rPr>
              <a:t>7 : Mirror </a:t>
            </a:r>
          </a:p>
          <a:p>
            <a:r>
              <a:rPr lang="fr-FR" sz="1600" dirty="0" smtClean="0">
                <a:latin typeface="Futura Bk BT" pitchFamily="34" charset="0"/>
              </a:rPr>
              <a:t>8  : </a:t>
            </a:r>
            <a:r>
              <a:rPr lang="fr-FR" sz="1600" dirty="0" err="1" smtClean="0">
                <a:latin typeface="Futura Bk BT" pitchFamily="34" charset="0"/>
              </a:rPr>
              <a:t>Detection</a:t>
            </a:r>
            <a:r>
              <a:rPr lang="fr-FR" sz="1600" dirty="0" smtClean="0">
                <a:latin typeface="Futura Bk BT" pitchFamily="34" charset="0"/>
              </a:rPr>
              <a:t> </a:t>
            </a:r>
            <a:r>
              <a:rPr lang="fr-FR" sz="1600" dirty="0" err="1" smtClean="0">
                <a:latin typeface="Futura Bk BT" pitchFamily="34" charset="0"/>
              </a:rPr>
              <a:t>with</a:t>
            </a:r>
            <a:r>
              <a:rPr lang="fr-FR" sz="1600" dirty="0" smtClean="0">
                <a:latin typeface="Futura Bk BT" pitchFamily="34" charset="0"/>
              </a:rPr>
              <a:t> photodiode </a:t>
            </a:r>
            <a:r>
              <a:rPr lang="fr-FR" sz="1600" smtClean="0">
                <a:latin typeface="Futura Bk BT" pitchFamily="34" charset="0"/>
              </a:rPr>
              <a:t>and data processing</a:t>
            </a:r>
            <a:endParaRPr lang="en-US" sz="1600" dirty="0">
              <a:latin typeface="Futura Bk BT" pitchFamily="34" charset="0"/>
            </a:endParaRPr>
          </a:p>
        </p:txBody>
      </p:sp>
      <p:grpSp>
        <p:nvGrpSpPr>
          <p:cNvPr id="154" name="Groupe 153"/>
          <p:cNvGrpSpPr/>
          <p:nvPr/>
        </p:nvGrpSpPr>
        <p:grpSpPr>
          <a:xfrm rot="5400000">
            <a:off x="7061254" y="1437654"/>
            <a:ext cx="71010" cy="389050"/>
            <a:chOff x="5866567" y="3429000"/>
            <a:chExt cx="73585" cy="376628"/>
          </a:xfrm>
        </p:grpSpPr>
        <p:sp>
          <p:nvSpPr>
            <p:cNvPr id="155" name="Rectangle 154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Connecteur droit 155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Arc 156"/>
          <p:cNvSpPr/>
          <p:nvPr/>
        </p:nvSpPr>
        <p:spPr>
          <a:xfrm rot="233920">
            <a:off x="6911756" y="1259516"/>
            <a:ext cx="280820" cy="289639"/>
          </a:xfrm>
          <a:prstGeom prst="arc">
            <a:avLst>
              <a:gd name="adj1" fmla="val 16976630"/>
              <a:gd name="adj2" fmla="val 0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8" name="Groupe 157"/>
          <p:cNvGrpSpPr/>
          <p:nvPr/>
        </p:nvGrpSpPr>
        <p:grpSpPr>
          <a:xfrm>
            <a:off x="3288592" y="2699449"/>
            <a:ext cx="300784" cy="192635"/>
            <a:chOff x="3539395" y="4359600"/>
            <a:chExt cx="300784" cy="258054"/>
          </a:xfrm>
        </p:grpSpPr>
        <p:sp>
          <p:nvSpPr>
            <p:cNvPr id="159" name="Rectangle à coins arrondis 158"/>
            <p:cNvSpPr/>
            <p:nvPr/>
          </p:nvSpPr>
          <p:spPr>
            <a:xfrm>
              <a:off x="3539395" y="4406093"/>
              <a:ext cx="300784" cy="211561"/>
            </a:xfrm>
            <a:prstGeom prst="roundRect">
              <a:avLst/>
            </a:prstGeom>
            <a:gradFill flip="none" rotWithShape="1">
              <a:gsLst>
                <a:gs pos="0">
                  <a:srgbClr val="D27D00"/>
                </a:gs>
                <a:gs pos="100000">
                  <a:srgbClr val="6C4000"/>
                </a:gs>
              </a:gsLst>
              <a:lin ang="0" scaled="1"/>
              <a:tileRect/>
            </a:gra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à coins arrondis 159"/>
            <p:cNvSpPr/>
            <p:nvPr/>
          </p:nvSpPr>
          <p:spPr>
            <a:xfrm>
              <a:off x="3654908" y="4359600"/>
              <a:ext cx="69759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1" name="Groupe 160"/>
          <p:cNvGrpSpPr/>
          <p:nvPr/>
        </p:nvGrpSpPr>
        <p:grpSpPr>
          <a:xfrm>
            <a:off x="3989188" y="1350602"/>
            <a:ext cx="288032" cy="245904"/>
            <a:chOff x="4268004" y="4425778"/>
            <a:chExt cx="288032" cy="245904"/>
          </a:xfrm>
        </p:grpSpPr>
        <p:sp>
          <p:nvSpPr>
            <p:cNvPr id="162" name="Rectangle 161"/>
            <p:cNvSpPr/>
            <p:nvPr/>
          </p:nvSpPr>
          <p:spPr>
            <a:xfrm>
              <a:off x="4268004" y="4425778"/>
              <a:ext cx="288032" cy="2459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3" name="Ellipse 162"/>
            <p:cNvSpPr/>
            <p:nvPr/>
          </p:nvSpPr>
          <p:spPr>
            <a:xfrm>
              <a:off x="4412020" y="4451464"/>
              <a:ext cx="72008" cy="19421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164" name="Connecteur droit 163"/>
          <p:cNvCxnSpPr>
            <a:stCxn id="163" idx="6"/>
            <a:endCxn id="67" idx="6"/>
          </p:cNvCxnSpPr>
          <p:nvPr/>
        </p:nvCxnSpPr>
        <p:spPr>
          <a:xfrm>
            <a:off x="4205212" y="1473396"/>
            <a:ext cx="2107948" cy="3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/>
          <p:cNvCxnSpPr/>
          <p:nvPr/>
        </p:nvCxnSpPr>
        <p:spPr>
          <a:xfrm>
            <a:off x="2762023" y="1464070"/>
            <a:ext cx="1371181" cy="9326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ZoneTexte 165"/>
          <p:cNvSpPr txBox="1"/>
          <p:nvPr/>
        </p:nvSpPr>
        <p:spPr>
          <a:xfrm>
            <a:off x="7518845" y="991862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</a:t>
            </a:r>
          </a:p>
        </p:txBody>
      </p:sp>
      <p:sp>
        <p:nvSpPr>
          <p:cNvPr id="167" name="Rectangle à coins arrondis 166"/>
          <p:cNvSpPr/>
          <p:nvPr/>
        </p:nvSpPr>
        <p:spPr>
          <a:xfrm>
            <a:off x="539552" y="1125741"/>
            <a:ext cx="1685502" cy="67665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/>
              <a:t>CW laser diode @638nm</a:t>
            </a:r>
            <a:endParaRPr lang="en-US" sz="1600"/>
          </a:p>
        </p:txBody>
      </p:sp>
      <p:sp>
        <p:nvSpPr>
          <p:cNvPr id="168" name="Rectangle à coins arrondis 167"/>
          <p:cNvSpPr/>
          <p:nvPr/>
        </p:nvSpPr>
        <p:spPr>
          <a:xfrm>
            <a:off x="2406978" y="1117663"/>
            <a:ext cx="652998" cy="676658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PSG</a:t>
            </a:r>
            <a:endParaRPr lang="en-US" sz="1600">
              <a:cs typeface="Arial" pitchFamily="34" charset="0"/>
            </a:endParaRPr>
          </a:p>
        </p:txBody>
      </p:sp>
      <p:sp>
        <p:nvSpPr>
          <p:cNvPr id="169" name="Rectangle à coins arrondis 168"/>
          <p:cNvSpPr/>
          <p:nvPr/>
        </p:nvSpPr>
        <p:spPr>
          <a:xfrm>
            <a:off x="3112485" y="1823838"/>
            <a:ext cx="652998" cy="676658"/>
          </a:xfrm>
          <a:prstGeom prst="roundRect">
            <a:avLst/>
          </a:prstGeom>
          <a:solidFill>
            <a:srgbClr val="303C1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PSA</a:t>
            </a:r>
            <a:endParaRPr lang="en-US" sz="1600">
              <a:cs typeface="Arial" pitchFamily="34" charset="0"/>
            </a:endParaRPr>
          </a:p>
        </p:txBody>
      </p:sp>
      <p:sp>
        <p:nvSpPr>
          <p:cNvPr id="7" name="Flèche en arc 6"/>
          <p:cNvSpPr/>
          <p:nvPr/>
        </p:nvSpPr>
        <p:spPr>
          <a:xfrm>
            <a:off x="6088663" y="1404335"/>
            <a:ext cx="2267185" cy="1700808"/>
          </a:xfrm>
          <a:prstGeom prst="circularArrow">
            <a:avLst>
              <a:gd name="adj1" fmla="val 11167"/>
              <a:gd name="adj2" fmla="val 1142319"/>
              <a:gd name="adj3" fmla="val 279374"/>
              <a:gd name="adj4" fmla="val 19897438"/>
              <a:gd name="adj5" fmla="val 16139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885946" y="953598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5</a:t>
            </a:r>
            <a:endParaRPr lang="en-US" sz="1400" b="1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15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1" name="Rectangle 10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Summary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3528" y="1654090"/>
            <a:ext cx="70968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latin typeface="Futura Bk BT" pitchFamily="34" charset="0"/>
              </a:rPr>
              <a:t>How to find Mueller matrix of a sample through an optical fiber ?</a:t>
            </a:r>
          </a:p>
          <a:p>
            <a:endParaRPr lang="en-US" dirty="0" smtClean="0">
              <a:latin typeface="Futura Bk BT" pitchFamily="34" charset="0"/>
            </a:endParaRPr>
          </a:p>
          <a:p>
            <a:r>
              <a:rPr lang="en-US" dirty="0" smtClean="0">
                <a:latin typeface="Futura Bk BT" pitchFamily="34" charset="0"/>
              </a:rPr>
              <a:t>2)  </a:t>
            </a:r>
            <a:r>
              <a:rPr lang="en-US" dirty="0" err="1" smtClean="0">
                <a:latin typeface="Futura Bk BT" pitchFamily="34" charset="0"/>
              </a:rPr>
              <a:t>Polarimetric</a:t>
            </a:r>
            <a:r>
              <a:rPr lang="en-US" dirty="0" smtClean="0">
                <a:latin typeface="Futura Bk BT" pitchFamily="34" charset="0"/>
              </a:rPr>
              <a:t> characteristics measurements of calibrated samples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err="1" smtClean="0">
                <a:solidFill>
                  <a:srgbClr val="008000"/>
                </a:solidFill>
                <a:latin typeface="Futura Bk BT" pitchFamily="34" charset="0"/>
              </a:rPr>
              <a:t>Polarimetric</a:t>
            </a:r>
            <a:r>
              <a:rPr lang="en-US" dirty="0" smtClean="0">
                <a:solidFill>
                  <a:srgbClr val="008000"/>
                </a:solidFill>
                <a:latin typeface="Futura Bk BT" pitchFamily="34" charset="0"/>
              </a:rPr>
              <a:t> characteristics measurement of a </a:t>
            </a:r>
            <a:r>
              <a:rPr lang="en-US" dirty="0" err="1" smtClean="0">
                <a:solidFill>
                  <a:srgbClr val="008000"/>
                </a:solidFill>
                <a:latin typeface="Futura Bk BT" pitchFamily="34" charset="0"/>
              </a:rPr>
              <a:t>waveplate</a:t>
            </a:r>
            <a:endParaRPr lang="en-US" dirty="0" smtClean="0">
              <a:solidFill>
                <a:srgbClr val="008000"/>
              </a:solidFill>
              <a:latin typeface="Futura Bk BT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phase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retardance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diattenuation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3528" y="3778897"/>
            <a:ext cx="81854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>
                <a:latin typeface="Futura Bk BT" pitchFamily="34" charset="0"/>
              </a:rPr>
              <a:t>Polarimetric characteristics measurement of a linear retarder associated with</a:t>
            </a:r>
          </a:p>
          <a:p>
            <a:r>
              <a:rPr lang="en-US">
                <a:latin typeface="Futura Bk BT" pitchFamily="34" charset="0"/>
              </a:rPr>
              <a:t>     a linear diattenuator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4)  Alternative technique to avoid fiber contribution 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5)  Conclusion</a:t>
            </a:r>
          </a:p>
          <a:p>
            <a:r>
              <a:rPr lang="en-US" smtClean="0">
                <a:latin typeface="Futura Bk BT" pitchFamily="34" charset="0"/>
              </a:rPr>
              <a:t>  </a:t>
            </a:r>
            <a:endParaRPr lang="en-US">
              <a:latin typeface="Futura Bk BT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16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2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e 110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12" name="Rectangle 111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ZoneTexte 115"/>
          <p:cNvSpPr txBox="1"/>
          <p:nvPr/>
        </p:nvSpPr>
        <p:spPr>
          <a:xfrm>
            <a:off x="85736" y="44624"/>
            <a:ext cx="6477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Measurements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of calibrated samples </a:t>
            </a:r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: </a:t>
            </a:r>
            <a:r>
              <a:rPr lang="en-US" sz="1400" dirty="0" err="1" smtClean="0">
                <a:solidFill>
                  <a:schemeClr val="bg1"/>
                </a:solidFill>
                <a:latin typeface="Futura Bk BT" pitchFamily="34" charset="0"/>
              </a:rPr>
              <a:t>Polarimetric</a:t>
            </a:r>
            <a:r>
              <a:rPr lang="en-US" sz="1400" dirty="0" smtClean="0">
                <a:solidFill>
                  <a:schemeClr val="bg1"/>
                </a:solidFill>
                <a:latin typeface="Futura Bk BT" pitchFamily="34" charset="0"/>
              </a:rPr>
              <a:t> characteristics of a </a:t>
            </a:r>
            <a:r>
              <a:rPr lang="en-US" sz="1400" dirty="0" err="1" smtClean="0">
                <a:solidFill>
                  <a:schemeClr val="bg1"/>
                </a:solidFill>
                <a:latin typeface="Futura Bk BT" pitchFamily="34" charset="0"/>
              </a:rPr>
              <a:t>waveplate</a:t>
            </a:r>
            <a:endParaRPr lang="en-US" sz="1400" dirty="0">
              <a:solidFill>
                <a:schemeClr val="bg1"/>
              </a:solidFill>
              <a:latin typeface="Futura Bk B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549403" y="1466916"/>
            <a:ext cx="99915" cy="579885"/>
          </a:xfrm>
          <a:prstGeom prst="rect">
            <a:avLst/>
          </a:prstGeom>
          <a:gradFill>
            <a:gsLst>
              <a:gs pos="0">
                <a:srgbClr val="21D6E0"/>
              </a:gs>
              <a:gs pos="100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e 34"/>
          <p:cNvGrpSpPr/>
          <p:nvPr/>
        </p:nvGrpSpPr>
        <p:grpSpPr>
          <a:xfrm>
            <a:off x="3611403" y="1600156"/>
            <a:ext cx="73585" cy="376628"/>
            <a:chOff x="5866567" y="3429000"/>
            <a:chExt cx="73585" cy="376628"/>
          </a:xfrm>
        </p:grpSpPr>
        <p:sp>
          <p:nvSpPr>
            <p:cNvPr id="36" name="Rectangle 35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Connecteur droit 36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Connecteur droit 37"/>
          <p:cNvCxnSpPr/>
          <p:nvPr/>
        </p:nvCxnSpPr>
        <p:spPr>
          <a:xfrm>
            <a:off x="2111878" y="1783531"/>
            <a:ext cx="3292033" cy="511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e 38"/>
          <p:cNvGrpSpPr/>
          <p:nvPr/>
        </p:nvGrpSpPr>
        <p:grpSpPr>
          <a:xfrm>
            <a:off x="5362902" y="1611216"/>
            <a:ext cx="73585" cy="376628"/>
            <a:chOff x="5866567" y="3429000"/>
            <a:chExt cx="73585" cy="376628"/>
          </a:xfrm>
        </p:grpSpPr>
        <p:sp>
          <p:nvSpPr>
            <p:cNvPr id="40" name="Rectangle 39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Connecteur droit 40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riangle isocèle 41"/>
          <p:cNvSpPr/>
          <p:nvPr/>
        </p:nvSpPr>
        <p:spPr>
          <a:xfrm rot="5400000">
            <a:off x="3454148" y="1733177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Triangle isocèle 42"/>
          <p:cNvSpPr/>
          <p:nvPr/>
        </p:nvSpPr>
        <p:spPr>
          <a:xfrm rot="16200000">
            <a:off x="5031261" y="1729526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5" name="Groupe 44"/>
          <p:cNvGrpSpPr/>
          <p:nvPr/>
        </p:nvGrpSpPr>
        <p:grpSpPr>
          <a:xfrm rot="5400000">
            <a:off x="3772000" y="1748300"/>
            <a:ext cx="71010" cy="389050"/>
            <a:chOff x="5866567" y="3429000"/>
            <a:chExt cx="73585" cy="376628"/>
          </a:xfrm>
        </p:grpSpPr>
        <p:sp>
          <p:nvSpPr>
            <p:cNvPr id="46" name="Rectangle 45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Connecteur droit 46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Arc 47"/>
          <p:cNvSpPr/>
          <p:nvPr/>
        </p:nvSpPr>
        <p:spPr>
          <a:xfrm rot="233920">
            <a:off x="3811172" y="1821264"/>
            <a:ext cx="280820" cy="289639"/>
          </a:xfrm>
          <a:prstGeom prst="arc">
            <a:avLst>
              <a:gd name="adj1" fmla="val 16976630"/>
              <a:gd name="adj2" fmla="val 0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èche droite 3"/>
          <p:cNvSpPr/>
          <p:nvPr/>
        </p:nvSpPr>
        <p:spPr>
          <a:xfrm>
            <a:off x="2767992" y="1499525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lèche droite 54"/>
          <p:cNvSpPr/>
          <p:nvPr/>
        </p:nvSpPr>
        <p:spPr>
          <a:xfrm rot="10800000">
            <a:off x="2757650" y="1850750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/>
          <p:cNvSpPr txBox="1"/>
          <p:nvPr/>
        </p:nvSpPr>
        <p:spPr>
          <a:xfrm>
            <a:off x="4853129" y="759108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Futura Bk BT" panose="020B0502020204020303" pitchFamily="34" charset="0"/>
              </a:rPr>
              <a:t>λ</a:t>
            </a:r>
            <a:r>
              <a:rPr lang="fr-FR" dirty="0" smtClean="0">
                <a:latin typeface="Futura Bk BT" panose="020B0502020204020303" pitchFamily="34" charset="0"/>
              </a:rPr>
              <a:t>/8 @633nm </a:t>
            </a:r>
            <a:r>
              <a:rPr lang="fr-FR" dirty="0" err="1" smtClean="0">
                <a:latin typeface="Futura Bk BT" panose="020B0502020204020303" pitchFamily="34" charset="0"/>
              </a:rPr>
              <a:t>waveplate</a:t>
            </a:r>
            <a:endParaRPr lang="fr-FR" dirty="0" smtClean="0">
              <a:latin typeface="Futura Bk BT" panose="020B0502020204020303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5520573" y="162964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Mirror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3900725" y="2292613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Switchable mirror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1043608" y="1153174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Beam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exiting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the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endParaRPr lang="fr-FR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467544" y="2042647"/>
            <a:ext cx="284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  <a:latin typeface="Futura Bk BT" panose="020B0502020204020303" pitchFamily="34" charset="0"/>
              </a:rPr>
              <a:t>Towards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and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analysis</a:t>
            </a:r>
            <a:endParaRPr lang="fr-FR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67" name="Connecteur droit avec flèche 66"/>
          <p:cNvCxnSpPr/>
          <p:nvPr/>
        </p:nvCxnSpPr>
        <p:spPr>
          <a:xfrm flipH="1" flipV="1">
            <a:off x="3772498" y="2106622"/>
            <a:ext cx="179084" cy="27341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 flipH="1">
            <a:off x="4683919" y="1104138"/>
            <a:ext cx="184089" cy="23370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e 55"/>
          <p:cNvGrpSpPr/>
          <p:nvPr/>
        </p:nvGrpSpPr>
        <p:grpSpPr>
          <a:xfrm>
            <a:off x="3856007" y="3614419"/>
            <a:ext cx="1296144" cy="1253407"/>
            <a:chOff x="5148064" y="3272758"/>
            <a:chExt cx="1296144" cy="1253407"/>
          </a:xfrm>
          <a:gradFill>
            <a:gsLst>
              <a:gs pos="0">
                <a:srgbClr val="00B0F0">
                  <a:alpha val="53000"/>
                </a:srgbClr>
              </a:gs>
              <a:gs pos="99000">
                <a:srgbClr val="2E507A"/>
              </a:gs>
            </a:gsLst>
            <a:lin ang="5400000" scaled="0"/>
          </a:gradFill>
        </p:grpSpPr>
        <p:sp>
          <p:nvSpPr>
            <p:cNvPr id="57" name="Ellipse 56"/>
            <p:cNvSpPr/>
            <p:nvPr/>
          </p:nvSpPr>
          <p:spPr>
            <a:xfrm>
              <a:off x="5220072" y="3272758"/>
              <a:ext cx="1224136" cy="1224136"/>
            </a:xfrm>
            <a:prstGeom prst="ellipse">
              <a:avLst/>
            </a:prstGeom>
            <a:grpFill/>
            <a:ln w="3175">
              <a:solidFill>
                <a:srgbClr val="002060">
                  <a:alpha val="4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148064" y="3302029"/>
              <a:ext cx="1224136" cy="1224136"/>
            </a:xfrm>
            <a:prstGeom prst="ellipse">
              <a:avLst/>
            </a:prstGeom>
            <a:grpFill/>
            <a:ln w="3175">
              <a:solidFill>
                <a:srgbClr val="002060">
                  <a:alpha val="4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avec flèche 58"/>
          <p:cNvCxnSpPr/>
          <p:nvPr/>
        </p:nvCxnSpPr>
        <p:spPr>
          <a:xfrm flipV="1">
            <a:off x="3639983" y="4252568"/>
            <a:ext cx="1944216" cy="319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V="1">
            <a:off x="4499362" y="3155779"/>
            <a:ext cx="0" cy="186909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5648924" y="408876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Futura Bk BT" panose="020B0502020204020303" pitchFamily="34" charset="0"/>
              </a:rPr>
              <a:t>x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4373366" y="2878780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Futura Bk BT" panose="020B0502020204020303" pitchFamily="34" charset="0"/>
              </a:rPr>
              <a:t>y</a:t>
            </a:r>
          </a:p>
        </p:txBody>
      </p:sp>
      <p:cxnSp>
        <p:nvCxnSpPr>
          <p:cNvPr id="79" name="Connecteur droit avec flèche 78"/>
          <p:cNvCxnSpPr/>
          <p:nvPr/>
        </p:nvCxnSpPr>
        <p:spPr>
          <a:xfrm flipV="1">
            <a:off x="3301651" y="4252568"/>
            <a:ext cx="1196422" cy="423589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 flipV="1">
            <a:off x="5119794" y="3643690"/>
            <a:ext cx="1101385" cy="388233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none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 flipV="1">
            <a:off x="4499362" y="4031923"/>
            <a:ext cx="619143" cy="220645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  <a:alpha val="21000"/>
              </a:schemeClr>
            </a:solidFill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/>
          <p:cNvSpPr txBox="1"/>
          <p:nvPr/>
        </p:nvSpPr>
        <p:spPr>
          <a:xfrm>
            <a:off x="6244266" y="346290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Futura Bk BT" panose="020B0502020204020303" pitchFamily="34" charset="0"/>
              </a:rPr>
              <a:t>z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87" name="Arc 86"/>
          <p:cNvSpPr/>
          <p:nvPr/>
        </p:nvSpPr>
        <p:spPr>
          <a:xfrm rot="233920">
            <a:off x="4323903" y="3480482"/>
            <a:ext cx="824917" cy="724950"/>
          </a:xfrm>
          <a:prstGeom prst="arc">
            <a:avLst>
              <a:gd name="adj1" fmla="val 16616499"/>
              <a:gd name="adj2" fmla="val 20371213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012970" y="3278243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Futura Bk BT" panose="020B0502020204020303" pitchFamily="34" charset="0"/>
              </a:rPr>
              <a:t>rotation</a:t>
            </a:r>
            <a:endParaRPr lang="fr-FR" dirty="0"/>
          </a:p>
        </p:txBody>
      </p:sp>
      <p:sp>
        <p:nvSpPr>
          <p:cNvPr id="89" name="ZoneTexte 88"/>
          <p:cNvSpPr txBox="1"/>
          <p:nvPr/>
        </p:nvSpPr>
        <p:spPr>
          <a:xfrm>
            <a:off x="941893" y="3141000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Futura Bk BT" panose="020B0502020204020303" pitchFamily="34" charset="0"/>
              </a:rPr>
              <a:t>λ</a:t>
            </a:r>
            <a:r>
              <a:rPr lang="fr-FR" dirty="0" smtClean="0">
                <a:latin typeface="Futura Bk BT" panose="020B0502020204020303" pitchFamily="34" charset="0"/>
              </a:rPr>
              <a:t>/8 @633nm </a:t>
            </a:r>
            <a:r>
              <a:rPr lang="fr-FR" dirty="0" err="1" smtClean="0">
                <a:latin typeface="Futura Bk BT" panose="020B0502020204020303" pitchFamily="34" charset="0"/>
              </a:rPr>
              <a:t>waveplate</a:t>
            </a:r>
            <a:endParaRPr lang="fr-FR" dirty="0">
              <a:latin typeface="Futura Bk BT" panose="020B0502020204020303" pitchFamily="34" charset="0"/>
            </a:endParaRPr>
          </a:p>
        </p:txBody>
      </p:sp>
      <p:cxnSp>
        <p:nvCxnSpPr>
          <p:cNvPr id="90" name="Connecteur droit avec flèche 89"/>
          <p:cNvCxnSpPr/>
          <p:nvPr/>
        </p:nvCxnSpPr>
        <p:spPr>
          <a:xfrm>
            <a:off x="3647424" y="3461161"/>
            <a:ext cx="289785" cy="20726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 flipV="1">
            <a:off x="7729937" y="1196007"/>
            <a:ext cx="4618" cy="79780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 rot="5400000" flipH="1" flipV="1">
            <a:off x="7852451" y="1375127"/>
            <a:ext cx="4618" cy="79780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/>
          <p:cNvSpPr/>
          <p:nvPr/>
        </p:nvSpPr>
        <p:spPr>
          <a:xfrm>
            <a:off x="7657929" y="1699887"/>
            <a:ext cx="144016" cy="14366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>
            <a:off x="7605632" y="851657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Futura Bk BT" panose="020B0502020204020303" pitchFamily="34" charset="0"/>
              </a:rPr>
              <a:t>y</a:t>
            </a:r>
          </a:p>
        </p:txBody>
      </p:sp>
      <p:sp>
        <p:nvSpPr>
          <p:cNvPr id="97" name="ZoneTexte 96"/>
          <p:cNvSpPr txBox="1"/>
          <p:nvPr/>
        </p:nvSpPr>
        <p:spPr>
          <a:xfrm>
            <a:off x="8219202" y="153713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Futura Bk BT" panose="020B0502020204020303" pitchFamily="34" charset="0"/>
              </a:rPr>
              <a:t>z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7764053" y="140188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Futura Bk BT" panose="020B0502020204020303" pitchFamily="34" charset="0"/>
              </a:rPr>
              <a:t>x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7707077" y="1748859"/>
            <a:ext cx="45719" cy="4571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/>
        </p:nvSpPr>
        <p:spPr>
          <a:xfrm>
            <a:off x="2804238" y="5549659"/>
            <a:ext cx="3214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Futura Bk BT" panose="020B0502020204020303" pitchFamily="34" charset="0"/>
              </a:rPr>
              <a:t> </a:t>
            </a:r>
            <a:r>
              <a:rPr lang="el-GR" dirty="0">
                <a:latin typeface="Futura Bk BT" panose="020B0502020204020303" pitchFamily="34" charset="0"/>
              </a:rPr>
              <a:t>λ</a:t>
            </a:r>
            <a:r>
              <a:rPr lang="fr-FR" smtClean="0">
                <a:latin typeface="Futura Bk BT" panose="020B0502020204020303" pitchFamily="34" charset="0"/>
              </a:rPr>
              <a:t>/8 retardance @638nm </a:t>
            </a:r>
            <a:r>
              <a:rPr lang="fr-FR" dirty="0" smtClean="0">
                <a:latin typeface="Futura Bk BT" panose="020B0502020204020303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Futura Bk BT" panose="020B0502020204020303" pitchFamily="34" charset="0"/>
              </a:rPr>
              <a:t>Single </a:t>
            </a:r>
            <a:r>
              <a:rPr lang="fr-FR" dirty="0" err="1" smtClean="0">
                <a:latin typeface="Futura Bk BT" panose="020B0502020204020303" pitchFamily="34" charset="0"/>
              </a:rPr>
              <a:t>pass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smtClean="0">
                <a:latin typeface="Futura Bk BT" panose="020B0502020204020303" pitchFamily="34" charset="0"/>
              </a:rPr>
              <a:t>: 44,64°</a:t>
            </a:r>
            <a:endParaRPr lang="fr-FR" dirty="0" smtClean="0">
              <a:latin typeface="Futura Bk BT" panose="020B05020202040203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Futura Bk BT" panose="020B0502020204020303" pitchFamily="34" charset="0"/>
              </a:rPr>
              <a:t>Double </a:t>
            </a:r>
            <a:r>
              <a:rPr lang="fr-FR" dirty="0" err="1" smtClean="0">
                <a:latin typeface="Futura Bk BT" panose="020B0502020204020303" pitchFamily="34" charset="0"/>
              </a:rPr>
              <a:t>pass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smtClean="0">
                <a:latin typeface="Futura Bk BT" panose="020B0502020204020303" pitchFamily="34" charset="0"/>
              </a:rPr>
              <a:t>: 89,29°</a:t>
            </a:r>
            <a:endParaRPr lang="fr-FR" dirty="0" smtClean="0">
              <a:latin typeface="Futura Bk BT" panose="020B0502020204020303" pitchFamily="34" charset="0"/>
            </a:endParaRPr>
          </a:p>
          <a:p>
            <a:endParaRPr lang="fr-FR" dirty="0"/>
          </a:p>
        </p:txBody>
      </p:sp>
      <p:grpSp>
        <p:nvGrpSpPr>
          <p:cNvPr id="63" name="Groupe 62"/>
          <p:cNvGrpSpPr/>
          <p:nvPr/>
        </p:nvGrpSpPr>
        <p:grpSpPr>
          <a:xfrm>
            <a:off x="1654812" y="1628800"/>
            <a:ext cx="914131" cy="291165"/>
            <a:chOff x="2267744" y="3068960"/>
            <a:chExt cx="914131" cy="291165"/>
          </a:xfrm>
        </p:grpSpPr>
        <p:cxnSp>
          <p:nvCxnSpPr>
            <p:cNvPr id="64" name="Connecteur droit 63"/>
            <p:cNvCxnSpPr>
              <a:stCxn id="68" idx="0"/>
              <a:endCxn id="66" idx="30"/>
            </p:cNvCxnSpPr>
            <p:nvPr/>
          </p:nvCxnSpPr>
          <p:spPr>
            <a:xfrm flipH="1">
              <a:off x="2267744" y="3068960"/>
              <a:ext cx="847997" cy="1914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orme libre 65"/>
            <p:cNvSpPr/>
            <p:nvPr/>
          </p:nvSpPr>
          <p:spPr>
            <a:xfrm>
              <a:off x="2267744" y="3070874"/>
              <a:ext cx="887557" cy="289251"/>
            </a:xfrm>
            <a:custGeom>
              <a:avLst/>
              <a:gdLst>
                <a:gd name="connsiteX0" fmla="*/ 1084943 w 1106714"/>
                <a:gd name="connsiteY0" fmla="*/ 7257 h 1219200"/>
                <a:gd name="connsiteX1" fmla="*/ 1084943 w 1106714"/>
                <a:gd name="connsiteY1" fmla="*/ 7257 h 1219200"/>
                <a:gd name="connsiteX2" fmla="*/ 1074057 w 1106714"/>
                <a:gd name="connsiteY2" fmla="*/ 68942 h 1219200"/>
                <a:gd name="connsiteX3" fmla="*/ 1070428 w 1106714"/>
                <a:gd name="connsiteY3" fmla="*/ 79828 h 1219200"/>
                <a:gd name="connsiteX4" fmla="*/ 1055914 w 1106714"/>
                <a:gd name="connsiteY4" fmla="*/ 101600 h 1219200"/>
                <a:gd name="connsiteX5" fmla="*/ 1048657 w 1106714"/>
                <a:gd name="connsiteY5" fmla="*/ 123371 h 1219200"/>
                <a:gd name="connsiteX6" fmla="*/ 1034143 w 1106714"/>
                <a:gd name="connsiteY6" fmla="*/ 148771 h 1219200"/>
                <a:gd name="connsiteX7" fmla="*/ 1026886 w 1106714"/>
                <a:gd name="connsiteY7" fmla="*/ 177800 h 1219200"/>
                <a:gd name="connsiteX8" fmla="*/ 1023257 w 1106714"/>
                <a:gd name="connsiteY8" fmla="*/ 188685 h 1219200"/>
                <a:gd name="connsiteX9" fmla="*/ 1016000 w 1106714"/>
                <a:gd name="connsiteY9" fmla="*/ 199571 h 1219200"/>
                <a:gd name="connsiteX10" fmla="*/ 1008743 w 1106714"/>
                <a:gd name="connsiteY10" fmla="*/ 261257 h 1219200"/>
                <a:gd name="connsiteX11" fmla="*/ 997857 w 1106714"/>
                <a:gd name="connsiteY11" fmla="*/ 341085 h 1219200"/>
                <a:gd name="connsiteX12" fmla="*/ 1001486 w 1106714"/>
                <a:gd name="connsiteY12" fmla="*/ 812800 h 1219200"/>
                <a:gd name="connsiteX13" fmla="*/ 1005114 w 1106714"/>
                <a:gd name="connsiteY13" fmla="*/ 830942 h 1219200"/>
                <a:gd name="connsiteX14" fmla="*/ 1012371 w 1106714"/>
                <a:gd name="connsiteY14" fmla="*/ 878114 h 1219200"/>
                <a:gd name="connsiteX15" fmla="*/ 1019628 w 1106714"/>
                <a:gd name="connsiteY15" fmla="*/ 889000 h 1219200"/>
                <a:gd name="connsiteX16" fmla="*/ 1023257 w 1106714"/>
                <a:gd name="connsiteY16" fmla="*/ 950685 h 1219200"/>
                <a:gd name="connsiteX17" fmla="*/ 1026886 w 1106714"/>
                <a:gd name="connsiteY17" fmla="*/ 965200 h 1219200"/>
                <a:gd name="connsiteX18" fmla="*/ 1030514 w 1106714"/>
                <a:gd name="connsiteY18" fmla="*/ 1026885 h 1219200"/>
                <a:gd name="connsiteX19" fmla="*/ 1041400 w 1106714"/>
                <a:gd name="connsiteY19" fmla="*/ 1045028 h 1219200"/>
                <a:gd name="connsiteX20" fmla="*/ 1048657 w 1106714"/>
                <a:gd name="connsiteY20" fmla="*/ 1066800 h 1219200"/>
                <a:gd name="connsiteX21" fmla="*/ 1059543 w 1106714"/>
                <a:gd name="connsiteY21" fmla="*/ 1092200 h 1219200"/>
                <a:gd name="connsiteX22" fmla="*/ 1063171 w 1106714"/>
                <a:gd name="connsiteY22" fmla="*/ 1128485 h 1219200"/>
                <a:gd name="connsiteX23" fmla="*/ 1070428 w 1106714"/>
                <a:gd name="connsiteY23" fmla="*/ 1139371 h 1219200"/>
                <a:gd name="connsiteX24" fmla="*/ 1074057 w 1106714"/>
                <a:gd name="connsiteY24" fmla="*/ 1153885 h 1219200"/>
                <a:gd name="connsiteX25" fmla="*/ 1092200 w 1106714"/>
                <a:gd name="connsiteY25" fmla="*/ 1186542 h 1219200"/>
                <a:gd name="connsiteX26" fmla="*/ 1095828 w 1106714"/>
                <a:gd name="connsiteY26" fmla="*/ 1201057 h 1219200"/>
                <a:gd name="connsiteX27" fmla="*/ 1103086 w 1106714"/>
                <a:gd name="connsiteY27" fmla="*/ 1208314 h 1219200"/>
                <a:gd name="connsiteX28" fmla="*/ 1106714 w 1106714"/>
                <a:gd name="connsiteY28" fmla="*/ 1211942 h 1219200"/>
                <a:gd name="connsiteX29" fmla="*/ 0 w 1106714"/>
                <a:gd name="connsiteY29" fmla="*/ 1219200 h 1219200"/>
                <a:gd name="connsiteX30" fmla="*/ 0 w 1106714"/>
                <a:gd name="connsiteY30" fmla="*/ 0 h 1219200"/>
                <a:gd name="connsiteX31" fmla="*/ 1084943 w 1106714"/>
                <a:gd name="connsiteY31" fmla="*/ 7257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06714" h="1219200">
                  <a:moveTo>
                    <a:pt x="1084943" y="7257"/>
                  </a:moveTo>
                  <a:lnTo>
                    <a:pt x="1084943" y="7257"/>
                  </a:lnTo>
                  <a:cubicBezTo>
                    <a:pt x="1082028" y="33492"/>
                    <a:pt x="1082317" y="44163"/>
                    <a:pt x="1074057" y="68942"/>
                  </a:cubicBezTo>
                  <a:cubicBezTo>
                    <a:pt x="1072847" y="72571"/>
                    <a:pt x="1072286" y="76484"/>
                    <a:pt x="1070428" y="79828"/>
                  </a:cubicBezTo>
                  <a:cubicBezTo>
                    <a:pt x="1066192" y="87453"/>
                    <a:pt x="1055914" y="101600"/>
                    <a:pt x="1055914" y="101600"/>
                  </a:cubicBezTo>
                  <a:cubicBezTo>
                    <a:pt x="1053495" y="108857"/>
                    <a:pt x="1052078" y="116529"/>
                    <a:pt x="1048657" y="123371"/>
                  </a:cubicBezTo>
                  <a:cubicBezTo>
                    <a:pt x="1039450" y="141786"/>
                    <a:pt x="1044400" y="133384"/>
                    <a:pt x="1034143" y="148771"/>
                  </a:cubicBezTo>
                  <a:cubicBezTo>
                    <a:pt x="1031724" y="158447"/>
                    <a:pt x="1030041" y="168338"/>
                    <a:pt x="1026886" y="177800"/>
                  </a:cubicBezTo>
                  <a:cubicBezTo>
                    <a:pt x="1025676" y="181428"/>
                    <a:pt x="1024968" y="185264"/>
                    <a:pt x="1023257" y="188685"/>
                  </a:cubicBezTo>
                  <a:cubicBezTo>
                    <a:pt x="1021307" y="192586"/>
                    <a:pt x="1018419" y="195942"/>
                    <a:pt x="1016000" y="199571"/>
                  </a:cubicBezTo>
                  <a:cubicBezTo>
                    <a:pt x="1008966" y="234736"/>
                    <a:pt x="1014178" y="205096"/>
                    <a:pt x="1008743" y="261257"/>
                  </a:cubicBezTo>
                  <a:cubicBezTo>
                    <a:pt x="1001956" y="331393"/>
                    <a:pt x="1008651" y="308710"/>
                    <a:pt x="997857" y="341085"/>
                  </a:cubicBezTo>
                  <a:cubicBezTo>
                    <a:pt x="999067" y="498323"/>
                    <a:pt x="999157" y="655574"/>
                    <a:pt x="1001486" y="812800"/>
                  </a:cubicBezTo>
                  <a:cubicBezTo>
                    <a:pt x="1001577" y="818966"/>
                    <a:pt x="1004299" y="824829"/>
                    <a:pt x="1005114" y="830942"/>
                  </a:cubicBezTo>
                  <a:cubicBezTo>
                    <a:pt x="1006627" y="842286"/>
                    <a:pt x="1005685" y="864742"/>
                    <a:pt x="1012371" y="878114"/>
                  </a:cubicBezTo>
                  <a:cubicBezTo>
                    <a:pt x="1014321" y="882015"/>
                    <a:pt x="1017209" y="885371"/>
                    <a:pt x="1019628" y="889000"/>
                  </a:cubicBezTo>
                  <a:cubicBezTo>
                    <a:pt x="1020838" y="909562"/>
                    <a:pt x="1021304" y="930181"/>
                    <a:pt x="1023257" y="950685"/>
                  </a:cubicBezTo>
                  <a:cubicBezTo>
                    <a:pt x="1023730" y="955650"/>
                    <a:pt x="1026413" y="960235"/>
                    <a:pt x="1026886" y="965200"/>
                  </a:cubicBezTo>
                  <a:cubicBezTo>
                    <a:pt x="1028839" y="985704"/>
                    <a:pt x="1026830" y="1006620"/>
                    <a:pt x="1030514" y="1026885"/>
                  </a:cubicBezTo>
                  <a:cubicBezTo>
                    <a:pt x="1031776" y="1033824"/>
                    <a:pt x="1038482" y="1038607"/>
                    <a:pt x="1041400" y="1045028"/>
                  </a:cubicBezTo>
                  <a:cubicBezTo>
                    <a:pt x="1044566" y="1051992"/>
                    <a:pt x="1045236" y="1059958"/>
                    <a:pt x="1048657" y="1066800"/>
                  </a:cubicBezTo>
                  <a:cubicBezTo>
                    <a:pt x="1057625" y="1084735"/>
                    <a:pt x="1054203" y="1076183"/>
                    <a:pt x="1059543" y="1092200"/>
                  </a:cubicBezTo>
                  <a:cubicBezTo>
                    <a:pt x="1060752" y="1104295"/>
                    <a:pt x="1060438" y="1116641"/>
                    <a:pt x="1063171" y="1128485"/>
                  </a:cubicBezTo>
                  <a:cubicBezTo>
                    <a:pt x="1064152" y="1132734"/>
                    <a:pt x="1068710" y="1135363"/>
                    <a:pt x="1070428" y="1139371"/>
                  </a:cubicBezTo>
                  <a:cubicBezTo>
                    <a:pt x="1072392" y="1143955"/>
                    <a:pt x="1072205" y="1149255"/>
                    <a:pt x="1074057" y="1153885"/>
                  </a:cubicBezTo>
                  <a:cubicBezTo>
                    <a:pt x="1080476" y="1169932"/>
                    <a:pt x="1083891" y="1174079"/>
                    <a:pt x="1092200" y="1186542"/>
                  </a:cubicBezTo>
                  <a:cubicBezTo>
                    <a:pt x="1093409" y="1191380"/>
                    <a:pt x="1093598" y="1196596"/>
                    <a:pt x="1095828" y="1201057"/>
                  </a:cubicBezTo>
                  <a:cubicBezTo>
                    <a:pt x="1097358" y="1204117"/>
                    <a:pt x="1100667" y="1205895"/>
                    <a:pt x="1103086" y="1208314"/>
                  </a:cubicBezTo>
                  <a:lnTo>
                    <a:pt x="1106714" y="1211942"/>
                  </a:lnTo>
                  <a:lnTo>
                    <a:pt x="0" y="1219200"/>
                  </a:lnTo>
                  <a:lnTo>
                    <a:pt x="0" y="0"/>
                  </a:lnTo>
                  <a:lnTo>
                    <a:pt x="1084943" y="7257"/>
                  </a:lnTo>
                  <a:close/>
                </a:path>
              </a:pathLst>
            </a:custGeom>
            <a:gradFill>
              <a:gsLst>
                <a:gs pos="1000">
                  <a:schemeClr val="tx1">
                    <a:lumMod val="95000"/>
                    <a:lumOff val="5000"/>
                  </a:schemeClr>
                </a:gs>
                <a:gs pos="92000">
                  <a:srgbClr val="DCDCDC"/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Ellipse 67"/>
            <p:cNvSpPr/>
            <p:nvPr/>
          </p:nvSpPr>
          <p:spPr>
            <a:xfrm>
              <a:off x="3049606" y="3068960"/>
              <a:ext cx="132269" cy="290422"/>
            </a:xfrm>
            <a:prstGeom prst="ellipse">
              <a:avLst/>
            </a:prstGeom>
            <a:gradFill>
              <a:gsLst>
                <a:gs pos="0">
                  <a:srgbClr val="002060"/>
                </a:gs>
                <a:gs pos="100000">
                  <a:srgbClr val="00B0F0"/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Connecteur droit 68"/>
            <p:cNvCxnSpPr>
              <a:endCxn id="66" idx="29"/>
            </p:cNvCxnSpPr>
            <p:nvPr/>
          </p:nvCxnSpPr>
          <p:spPr>
            <a:xfrm flipH="1">
              <a:off x="2267744" y="3359382"/>
              <a:ext cx="864096" cy="743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17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3" name="Rectangle 12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6477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Measurements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of calibrated samples </a:t>
            </a:r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: </a:t>
            </a:r>
            <a:r>
              <a:rPr lang="en-US" sz="1400" dirty="0" err="1" smtClean="0">
                <a:solidFill>
                  <a:schemeClr val="bg1"/>
                </a:solidFill>
                <a:latin typeface="Futura Bk BT" pitchFamily="34" charset="0"/>
              </a:rPr>
              <a:t>Polarimetric</a:t>
            </a:r>
            <a:r>
              <a:rPr lang="en-US" sz="1400" dirty="0" smtClean="0">
                <a:solidFill>
                  <a:schemeClr val="bg1"/>
                </a:solidFill>
                <a:latin typeface="Futura Bk BT" pitchFamily="34" charset="0"/>
              </a:rPr>
              <a:t> characteristics of a </a:t>
            </a:r>
            <a:r>
              <a:rPr lang="en-US" sz="1400" dirty="0" err="1" smtClean="0">
                <a:solidFill>
                  <a:schemeClr val="bg1"/>
                </a:solidFill>
                <a:latin typeface="Futura Bk BT" pitchFamily="34" charset="0"/>
              </a:rPr>
              <a:t>waveplate</a:t>
            </a:r>
            <a:endParaRPr lang="en-US" sz="1400" dirty="0">
              <a:solidFill>
                <a:schemeClr val="bg1"/>
              </a:solidFill>
              <a:latin typeface="Futura Bk B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552" y="764704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3300"/>
                </a:solidFill>
                <a:latin typeface="Futura Bk BT" pitchFamily="34" charset="0"/>
              </a:rPr>
              <a:t>@638nm</a:t>
            </a:r>
            <a:endParaRPr lang="en-US" b="1">
              <a:solidFill>
                <a:srgbClr val="FF3300"/>
              </a:solidFill>
            </a:endParaRPr>
          </a:p>
        </p:txBody>
      </p:sp>
      <p:graphicFrame>
        <p:nvGraphicFramePr>
          <p:cNvPr id="15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747954"/>
              </p:ext>
            </p:extLst>
          </p:nvPr>
        </p:nvGraphicFramePr>
        <p:xfrm>
          <a:off x="300510" y="1412776"/>
          <a:ext cx="8542979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Flèche en arc 18"/>
          <p:cNvSpPr/>
          <p:nvPr/>
        </p:nvSpPr>
        <p:spPr>
          <a:xfrm rot="18612097" flipH="1">
            <a:off x="7319145" y="3446640"/>
            <a:ext cx="1032640" cy="1073378"/>
          </a:xfrm>
          <a:prstGeom prst="circularArrow">
            <a:avLst>
              <a:gd name="adj1" fmla="val 11167"/>
              <a:gd name="adj2" fmla="val 1142319"/>
              <a:gd name="adj3" fmla="val 279374"/>
              <a:gd name="adj4" fmla="val 19897438"/>
              <a:gd name="adj5" fmla="val 1613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lèche en arc 17"/>
          <p:cNvSpPr/>
          <p:nvPr/>
        </p:nvSpPr>
        <p:spPr>
          <a:xfrm rot="7945616" flipH="1">
            <a:off x="913754" y="4427591"/>
            <a:ext cx="1032640" cy="1073378"/>
          </a:xfrm>
          <a:prstGeom prst="circularArrow">
            <a:avLst>
              <a:gd name="adj1" fmla="val 11167"/>
              <a:gd name="adj2" fmla="val 1142319"/>
              <a:gd name="adj3" fmla="val 279374"/>
              <a:gd name="adj4" fmla="val 19897438"/>
              <a:gd name="adj5" fmla="val 1613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18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7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1" name="Rectangle 10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Summary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3528" y="1654090"/>
            <a:ext cx="70968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latin typeface="Futura Bk BT" pitchFamily="34" charset="0"/>
              </a:rPr>
              <a:t>How to find Mueller matrix of a sample through an optical fiber ?</a:t>
            </a:r>
          </a:p>
          <a:p>
            <a:endParaRPr lang="en-US" dirty="0" smtClean="0">
              <a:latin typeface="Futura Bk BT" pitchFamily="34" charset="0"/>
            </a:endParaRPr>
          </a:p>
          <a:p>
            <a:r>
              <a:rPr lang="en-US" dirty="0" smtClean="0">
                <a:latin typeface="Futura Bk BT" pitchFamily="34" charset="0"/>
              </a:rPr>
              <a:t>2)  </a:t>
            </a:r>
            <a:r>
              <a:rPr lang="en-US" dirty="0" err="1" smtClean="0">
                <a:latin typeface="Futura Bk BT" pitchFamily="34" charset="0"/>
              </a:rPr>
              <a:t>Polarimetric</a:t>
            </a:r>
            <a:r>
              <a:rPr lang="en-US" dirty="0" smtClean="0">
                <a:latin typeface="Futura Bk BT" pitchFamily="34" charset="0"/>
              </a:rPr>
              <a:t> characteristics measurements of calibrated samples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err="1" smtClean="0">
                <a:latin typeface="Futura Bk BT" pitchFamily="34" charset="0"/>
              </a:rPr>
              <a:t>Polarimetric</a:t>
            </a:r>
            <a:r>
              <a:rPr lang="en-US" dirty="0" smtClean="0">
                <a:latin typeface="Futura Bk BT" pitchFamily="34" charset="0"/>
              </a:rPr>
              <a:t> characteristics measurement of a </a:t>
            </a:r>
            <a:r>
              <a:rPr lang="en-US" dirty="0" err="1" smtClean="0">
                <a:latin typeface="Futura Bk BT" pitchFamily="34" charset="0"/>
              </a:rPr>
              <a:t>waveplate</a:t>
            </a:r>
            <a:endParaRPr lang="en-US" dirty="0" smtClean="0">
              <a:latin typeface="Futura Bk BT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rgbClr val="008000"/>
                </a:solidFill>
                <a:latin typeface="Futura Bk BT" pitchFamily="34" charset="0"/>
              </a:rPr>
              <a:t>Linear phase </a:t>
            </a:r>
            <a:r>
              <a:rPr lang="en-US" dirty="0" err="1" smtClean="0">
                <a:solidFill>
                  <a:srgbClr val="008000"/>
                </a:solidFill>
                <a:latin typeface="Futura Bk BT" pitchFamily="34" charset="0"/>
              </a:rPr>
              <a:t>retardance</a:t>
            </a:r>
            <a:r>
              <a:rPr lang="en-US" dirty="0" smtClean="0">
                <a:solidFill>
                  <a:srgbClr val="008000"/>
                </a:solidFill>
                <a:latin typeface="Futura Bk BT" pitchFamily="34" charset="0"/>
              </a:rPr>
              <a:t> measurement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diattenuation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3528" y="3778897"/>
            <a:ext cx="81854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>
                <a:latin typeface="Futura Bk BT" pitchFamily="34" charset="0"/>
              </a:rPr>
              <a:t>Polarimetric characteristics measurement of a linear retarder associated with</a:t>
            </a:r>
          </a:p>
          <a:p>
            <a:r>
              <a:rPr lang="en-US">
                <a:latin typeface="Futura Bk BT" pitchFamily="34" charset="0"/>
              </a:rPr>
              <a:t>     a linear </a:t>
            </a:r>
            <a:r>
              <a:rPr lang="en-US" smtClean="0">
                <a:latin typeface="Futura Bk BT" pitchFamily="34" charset="0"/>
              </a:rPr>
              <a:t>diattenuator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4)  Alternative technique to avoid fiber contribution 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5)  Conclusion</a:t>
            </a:r>
          </a:p>
          <a:p>
            <a:r>
              <a:rPr lang="en-US" smtClean="0">
                <a:latin typeface="Futura Bk BT" pitchFamily="34" charset="0"/>
              </a:rPr>
              <a:t>  </a:t>
            </a:r>
            <a:endParaRPr lang="en-US" dirty="0">
              <a:latin typeface="Futura Bk BT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19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0" name="Rectangle 9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3938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Why polarimetric imaging of biological tissues ?</a:t>
            </a:r>
            <a:endParaRPr lang="en-US" sz="140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64164" y="770330"/>
            <a:ext cx="221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Futura Bk BT" pitchFamily="34" charset="0"/>
              </a:rPr>
              <a:t>Mueller </a:t>
            </a:r>
            <a:r>
              <a:rPr lang="en-US" dirty="0" err="1" smtClean="0">
                <a:solidFill>
                  <a:srgbClr val="008000"/>
                </a:solidFill>
                <a:latin typeface="Futura Bk BT" pitchFamily="34" charset="0"/>
              </a:rPr>
              <a:t>polarimetry</a:t>
            </a:r>
            <a:r>
              <a:rPr lang="en-US" dirty="0" smtClean="0">
                <a:solidFill>
                  <a:srgbClr val="008000"/>
                </a:solidFill>
                <a:latin typeface="Futura Bk BT" pitchFamily="34" charset="0"/>
              </a:rPr>
              <a:t> </a:t>
            </a:r>
            <a:endParaRPr lang="fr-FR" dirty="0">
              <a:solidFill>
                <a:srgbClr val="008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57" y="4064435"/>
            <a:ext cx="1829955" cy="174874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rme libre 11"/>
          <p:cNvSpPr/>
          <p:nvPr/>
        </p:nvSpPr>
        <p:spPr>
          <a:xfrm>
            <a:off x="3139513" y="4083782"/>
            <a:ext cx="700644" cy="1710047"/>
          </a:xfrm>
          <a:custGeom>
            <a:avLst/>
            <a:gdLst>
              <a:gd name="connsiteX0" fmla="*/ 700644 w 700644"/>
              <a:gd name="connsiteY0" fmla="*/ 0 h 1710047"/>
              <a:gd name="connsiteX1" fmla="*/ 641267 w 700644"/>
              <a:gd name="connsiteY1" fmla="*/ 11875 h 1710047"/>
              <a:gd name="connsiteX2" fmla="*/ 605641 w 700644"/>
              <a:gd name="connsiteY2" fmla="*/ 23750 h 1710047"/>
              <a:gd name="connsiteX3" fmla="*/ 522514 w 700644"/>
              <a:gd name="connsiteY3" fmla="*/ 118753 h 1710047"/>
              <a:gd name="connsiteX4" fmla="*/ 486888 w 700644"/>
              <a:gd name="connsiteY4" fmla="*/ 130628 h 1710047"/>
              <a:gd name="connsiteX5" fmla="*/ 475013 w 700644"/>
              <a:gd name="connsiteY5" fmla="*/ 166254 h 1710047"/>
              <a:gd name="connsiteX6" fmla="*/ 439387 w 700644"/>
              <a:gd name="connsiteY6" fmla="*/ 178130 h 1710047"/>
              <a:gd name="connsiteX7" fmla="*/ 403761 w 700644"/>
              <a:gd name="connsiteY7" fmla="*/ 201880 h 1710047"/>
              <a:gd name="connsiteX8" fmla="*/ 380010 w 700644"/>
              <a:gd name="connsiteY8" fmla="*/ 285008 h 1710047"/>
              <a:gd name="connsiteX9" fmla="*/ 344384 w 700644"/>
              <a:gd name="connsiteY9" fmla="*/ 308758 h 1710047"/>
              <a:gd name="connsiteX10" fmla="*/ 261257 w 700644"/>
              <a:gd name="connsiteY10" fmla="*/ 391885 h 1710047"/>
              <a:gd name="connsiteX11" fmla="*/ 249382 w 700644"/>
              <a:gd name="connsiteY11" fmla="*/ 427511 h 1710047"/>
              <a:gd name="connsiteX12" fmla="*/ 213756 w 700644"/>
              <a:gd name="connsiteY12" fmla="*/ 451262 h 1710047"/>
              <a:gd name="connsiteX13" fmla="*/ 71252 w 700644"/>
              <a:gd name="connsiteY13" fmla="*/ 475013 h 1710047"/>
              <a:gd name="connsiteX14" fmla="*/ 47501 w 700644"/>
              <a:gd name="connsiteY14" fmla="*/ 617517 h 1710047"/>
              <a:gd name="connsiteX15" fmla="*/ 23750 w 700644"/>
              <a:gd name="connsiteY15" fmla="*/ 665018 h 1710047"/>
              <a:gd name="connsiteX16" fmla="*/ 0 w 700644"/>
              <a:gd name="connsiteY16" fmla="*/ 748145 h 1710047"/>
              <a:gd name="connsiteX17" fmla="*/ 11875 w 700644"/>
              <a:gd name="connsiteY17" fmla="*/ 902524 h 1710047"/>
              <a:gd name="connsiteX18" fmla="*/ 95002 w 700644"/>
              <a:gd name="connsiteY18" fmla="*/ 985652 h 1710047"/>
              <a:gd name="connsiteX19" fmla="*/ 130628 w 700644"/>
              <a:gd name="connsiteY19" fmla="*/ 1009402 h 1710047"/>
              <a:gd name="connsiteX20" fmla="*/ 201880 w 700644"/>
              <a:gd name="connsiteY20" fmla="*/ 1056904 h 1710047"/>
              <a:gd name="connsiteX21" fmla="*/ 261257 w 700644"/>
              <a:gd name="connsiteY21" fmla="*/ 1128156 h 1710047"/>
              <a:gd name="connsiteX22" fmla="*/ 296883 w 700644"/>
              <a:gd name="connsiteY22" fmla="*/ 1140031 h 1710047"/>
              <a:gd name="connsiteX23" fmla="*/ 320634 w 700644"/>
              <a:gd name="connsiteY23" fmla="*/ 1175657 h 1710047"/>
              <a:gd name="connsiteX24" fmla="*/ 368135 w 700644"/>
              <a:gd name="connsiteY24" fmla="*/ 1211283 h 1710047"/>
              <a:gd name="connsiteX25" fmla="*/ 391886 w 700644"/>
              <a:gd name="connsiteY25" fmla="*/ 1258784 h 1710047"/>
              <a:gd name="connsiteX26" fmla="*/ 380010 w 700644"/>
              <a:gd name="connsiteY26" fmla="*/ 1318161 h 1710047"/>
              <a:gd name="connsiteX27" fmla="*/ 344384 w 700644"/>
              <a:gd name="connsiteY27" fmla="*/ 1341911 h 1710047"/>
              <a:gd name="connsiteX28" fmla="*/ 320634 w 700644"/>
              <a:gd name="connsiteY28" fmla="*/ 1377537 h 1710047"/>
              <a:gd name="connsiteX29" fmla="*/ 332509 w 700644"/>
              <a:gd name="connsiteY29" fmla="*/ 1472540 h 1710047"/>
              <a:gd name="connsiteX30" fmla="*/ 344384 w 700644"/>
              <a:gd name="connsiteY30" fmla="*/ 1508166 h 1710047"/>
              <a:gd name="connsiteX31" fmla="*/ 380010 w 700644"/>
              <a:gd name="connsiteY31" fmla="*/ 1531917 h 1710047"/>
              <a:gd name="connsiteX32" fmla="*/ 403761 w 700644"/>
              <a:gd name="connsiteY32" fmla="*/ 1567543 h 1710047"/>
              <a:gd name="connsiteX33" fmla="*/ 415636 w 700644"/>
              <a:gd name="connsiteY33" fmla="*/ 1603169 h 1710047"/>
              <a:gd name="connsiteX34" fmla="*/ 451262 w 700644"/>
              <a:gd name="connsiteY34" fmla="*/ 1615044 h 1710047"/>
              <a:gd name="connsiteX35" fmla="*/ 486888 w 700644"/>
              <a:gd name="connsiteY35" fmla="*/ 1638795 h 1710047"/>
              <a:gd name="connsiteX36" fmla="*/ 534389 w 700644"/>
              <a:gd name="connsiteY36" fmla="*/ 1650670 h 1710047"/>
              <a:gd name="connsiteX37" fmla="*/ 570015 w 700644"/>
              <a:gd name="connsiteY37" fmla="*/ 1710047 h 171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00644" h="1710047">
                <a:moveTo>
                  <a:pt x="700644" y="0"/>
                </a:moveTo>
                <a:cubicBezTo>
                  <a:pt x="680852" y="3958"/>
                  <a:pt x="660849" y="6980"/>
                  <a:pt x="641267" y="11875"/>
                </a:cubicBezTo>
                <a:cubicBezTo>
                  <a:pt x="629123" y="14911"/>
                  <a:pt x="614492" y="14899"/>
                  <a:pt x="605641" y="23750"/>
                </a:cubicBezTo>
                <a:cubicBezTo>
                  <a:pt x="534390" y="95001"/>
                  <a:pt x="589807" y="85107"/>
                  <a:pt x="522514" y="118753"/>
                </a:cubicBezTo>
                <a:cubicBezTo>
                  <a:pt x="511318" y="124351"/>
                  <a:pt x="498763" y="126670"/>
                  <a:pt x="486888" y="130628"/>
                </a:cubicBezTo>
                <a:cubicBezTo>
                  <a:pt x="482930" y="142503"/>
                  <a:pt x="483864" y="157403"/>
                  <a:pt x="475013" y="166254"/>
                </a:cubicBezTo>
                <a:cubicBezTo>
                  <a:pt x="466162" y="175105"/>
                  <a:pt x="450583" y="172532"/>
                  <a:pt x="439387" y="178130"/>
                </a:cubicBezTo>
                <a:cubicBezTo>
                  <a:pt x="426622" y="184513"/>
                  <a:pt x="415636" y="193963"/>
                  <a:pt x="403761" y="201880"/>
                </a:cubicBezTo>
                <a:cubicBezTo>
                  <a:pt x="402984" y="204987"/>
                  <a:pt x="386207" y="277262"/>
                  <a:pt x="380010" y="285008"/>
                </a:cubicBezTo>
                <a:cubicBezTo>
                  <a:pt x="371094" y="296153"/>
                  <a:pt x="356259" y="300841"/>
                  <a:pt x="344384" y="308758"/>
                </a:cubicBezTo>
                <a:cubicBezTo>
                  <a:pt x="289939" y="390425"/>
                  <a:pt x="323963" y="370984"/>
                  <a:pt x="261257" y="391885"/>
                </a:cubicBezTo>
                <a:cubicBezTo>
                  <a:pt x="257299" y="403760"/>
                  <a:pt x="257202" y="417736"/>
                  <a:pt x="249382" y="427511"/>
                </a:cubicBezTo>
                <a:cubicBezTo>
                  <a:pt x="240466" y="438656"/>
                  <a:pt x="226522" y="444879"/>
                  <a:pt x="213756" y="451262"/>
                </a:cubicBezTo>
                <a:cubicBezTo>
                  <a:pt x="173968" y="471156"/>
                  <a:pt x="105109" y="471251"/>
                  <a:pt x="71252" y="475013"/>
                </a:cubicBezTo>
                <a:lnTo>
                  <a:pt x="47501" y="617517"/>
                </a:lnTo>
                <a:cubicBezTo>
                  <a:pt x="44591" y="634979"/>
                  <a:pt x="30723" y="648747"/>
                  <a:pt x="23750" y="665018"/>
                </a:cubicBezTo>
                <a:cubicBezTo>
                  <a:pt x="13529" y="688867"/>
                  <a:pt x="6025" y="724043"/>
                  <a:pt x="0" y="748145"/>
                </a:cubicBezTo>
                <a:cubicBezTo>
                  <a:pt x="3958" y="799605"/>
                  <a:pt x="-1260" y="852612"/>
                  <a:pt x="11875" y="902524"/>
                </a:cubicBezTo>
                <a:cubicBezTo>
                  <a:pt x="35594" y="992658"/>
                  <a:pt x="45770" y="961036"/>
                  <a:pt x="95002" y="985652"/>
                </a:cubicBezTo>
                <a:cubicBezTo>
                  <a:pt x="107767" y="992035"/>
                  <a:pt x="119664" y="1000265"/>
                  <a:pt x="130628" y="1009402"/>
                </a:cubicBezTo>
                <a:cubicBezTo>
                  <a:pt x="189933" y="1058822"/>
                  <a:pt x="139270" y="1036033"/>
                  <a:pt x="201880" y="1056904"/>
                </a:cubicBezTo>
                <a:cubicBezTo>
                  <a:pt x="219405" y="1083191"/>
                  <a:pt x="233827" y="1109869"/>
                  <a:pt x="261257" y="1128156"/>
                </a:cubicBezTo>
                <a:cubicBezTo>
                  <a:pt x="271672" y="1135100"/>
                  <a:pt x="285008" y="1136073"/>
                  <a:pt x="296883" y="1140031"/>
                </a:cubicBezTo>
                <a:cubicBezTo>
                  <a:pt x="304800" y="1151906"/>
                  <a:pt x="310542" y="1165565"/>
                  <a:pt x="320634" y="1175657"/>
                </a:cubicBezTo>
                <a:cubicBezTo>
                  <a:pt x="334629" y="1189652"/>
                  <a:pt x="355254" y="1196256"/>
                  <a:pt x="368135" y="1211283"/>
                </a:cubicBezTo>
                <a:cubicBezTo>
                  <a:pt x="379656" y="1224724"/>
                  <a:pt x="383969" y="1242950"/>
                  <a:pt x="391886" y="1258784"/>
                </a:cubicBezTo>
                <a:cubicBezTo>
                  <a:pt x="387927" y="1278576"/>
                  <a:pt x="390024" y="1300636"/>
                  <a:pt x="380010" y="1318161"/>
                </a:cubicBezTo>
                <a:cubicBezTo>
                  <a:pt x="372929" y="1330553"/>
                  <a:pt x="354476" y="1331819"/>
                  <a:pt x="344384" y="1341911"/>
                </a:cubicBezTo>
                <a:cubicBezTo>
                  <a:pt x="334292" y="1352003"/>
                  <a:pt x="328551" y="1365662"/>
                  <a:pt x="320634" y="1377537"/>
                </a:cubicBezTo>
                <a:cubicBezTo>
                  <a:pt x="324592" y="1409205"/>
                  <a:pt x="326800" y="1441141"/>
                  <a:pt x="332509" y="1472540"/>
                </a:cubicBezTo>
                <a:cubicBezTo>
                  <a:pt x="334748" y="1484856"/>
                  <a:pt x="336564" y="1498391"/>
                  <a:pt x="344384" y="1508166"/>
                </a:cubicBezTo>
                <a:cubicBezTo>
                  <a:pt x="353300" y="1519311"/>
                  <a:pt x="368135" y="1524000"/>
                  <a:pt x="380010" y="1531917"/>
                </a:cubicBezTo>
                <a:cubicBezTo>
                  <a:pt x="387927" y="1543792"/>
                  <a:pt x="397378" y="1554777"/>
                  <a:pt x="403761" y="1567543"/>
                </a:cubicBezTo>
                <a:cubicBezTo>
                  <a:pt x="409359" y="1578739"/>
                  <a:pt x="406785" y="1594318"/>
                  <a:pt x="415636" y="1603169"/>
                </a:cubicBezTo>
                <a:cubicBezTo>
                  <a:pt x="424487" y="1612020"/>
                  <a:pt x="439387" y="1611086"/>
                  <a:pt x="451262" y="1615044"/>
                </a:cubicBezTo>
                <a:cubicBezTo>
                  <a:pt x="463137" y="1622961"/>
                  <a:pt x="473770" y="1633173"/>
                  <a:pt x="486888" y="1638795"/>
                </a:cubicBezTo>
                <a:cubicBezTo>
                  <a:pt x="501889" y="1645224"/>
                  <a:pt x="520809" y="1641617"/>
                  <a:pt x="534389" y="1650670"/>
                </a:cubicBezTo>
                <a:cubicBezTo>
                  <a:pt x="545138" y="1657836"/>
                  <a:pt x="562866" y="1695748"/>
                  <a:pt x="570015" y="1710047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Bk BT" panose="020B05020202040203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473257" y="549335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Futura Bk BT" panose="020B0502020204020303" pitchFamily="34" charset="0"/>
              </a:rPr>
              <a:t>H</a:t>
            </a:r>
            <a:endParaRPr lang="en-US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40806" y="549335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Futura Bk BT" panose="020B0502020204020303" pitchFamily="34" charset="0"/>
              </a:rPr>
              <a:t>A</a:t>
            </a:r>
            <a:endParaRPr lang="en-US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9" y="4064436"/>
            <a:ext cx="1754787" cy="17366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323528" y="3648897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Colon cancer [1]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17" name="Flèche vers le haut 16"/>
          <p:cNvSpPr/>
          <p:nvPr/>
        </p:nvSpPr>
        <p:spPr>
          <a:xfrm rot="5400000">
            <a:off x="2272862" y="3732104"/>
            <a:ext cx="184743" cy="240013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Bk BT" panose="020B0502020204020303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65088" y="3648897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Futura Bk BT" panose="020B0502020204020303" pitchFamily="34" charset="0"/>
              </a:rPr>
              <a:t>Depolarization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817621" y="3645024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Futura Bk BT" panose="020B0502020204020303" pitchFamily="34" charset="0"/>
              </a:rPr>
              <a:t>Cervix cancer [2]</a:t>
            </a:r>
            <a:endParaRPr lang="en-US">
              <a:latin typeface="Futura Bk BT" panose="020B0502020204020303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245272" y="363894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Futura Bk BT" panose="020B0502020204020303" pitchFamily="34" charset="0"/>
              </a:rPr>
              <a:t>Retardance</a:t>
            </a:r>
            <a:endParaRPr lang="en-US" dirty="0" smtClean="0">
              <a:latin typeface="Futura Bk BT" panose="020B0502020204020303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707904" y="5949280"/>
            <a:ext cx="1981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H : Healthy , A : Abnormal</a:t>
            </a:r>
            <a:endParaRPr lang="en-US" sz="1200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pic>
        <p:nvPicPr>
          <p:cNvPr id="23" name="Picture 24"/>
          <p:cNvPicPr>
            <a:picLocks noChangeArrowheads="1"/>
          </p:cNvPicPr>
          <p:nvPr/>
        </p:nvPicPr>
        <p:blipFill>
          <a:blip r:embed="rId5"/>
          <a:srcRect l="10336" t="11075" r="7382" b="9155"/>
          <a:stretch>
            <a:fillRect/>
          </a:stretch>
        </p:blipFill>
        <p:spPr bwMode="auto">
          <a:xfrm>
            <a:off x="4869428" y="4072109"/>
            <a:ext cx="1821918" cy="17410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Flèche vers le haut 23"/>
          <p:cNvSpPr/>
          <p:nvPr/>
        </p:nvSpPr>
        <p:spPr>
          <a:xfrm rot="5400000">
            <a:off x="6766195" y="3734590"/>
            <a:ext cx="184743" cy="240013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Bk BT" panose="020B0502020204020303" pitchFamily="34" charset="0"/>
            </a:endParaRPr>
          </a:p>
        </p:txBody>
      </p:sp>
      <p:pic>
        <p:nvPicPr>
          <p:cNvPr id="25" name="Picture 7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0515" y="4072109"/>
            <a:ext cx="1827676" cy="17410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Forme libre 25"/>
          <p:cNvSpPr/>
          <p:nvPr/>
        </p:nvSpPr>
        <p:spPr>
          <a:xfrm>
            <a:off x="7551687" y="4488026"/>
            <a:ext cx="569642" cy="623095"/>
          </a:xfrm>
          <a:custGeom>
            <a:avLst/>
            <a:gdLst>
              <a:gd name="connsiteX0" fmla="*/ 104500 w 569642"/>
              <a:gd name="connsiteY0" fmla="*/ 60290 h 623095"/>
              <a:gd name="connsiteX1" fmla="*/ 54258 w 569642"/>
              <a:gd name="connsiteY1" fmla="*/ 70339 h 623095"/>
              <a:gd name="connsiteX2" fmla="*/ 44210 w 569642"/>
              <a:gd name="connsiteY2" fmla="*/ 120580 h 623095"/>
              <a:gd name="connsiteX3" fmla="*/ 14065 w 569642"/>
              <a:gd name="connsiteY3" fmla="*/ 190919 h 623095"/>
              <a:gd name="connsiteX4" fmla="*/ 4017 w 569642"/>
              <a:gd name="connsiteY4" fmla="*/ 221064 h 623095"/>
              <a:gd name="connsiteX5" fmla="*/ 44210 w 569642"/>
              <a:gd name="connsiteY5" fmla="*/ 432079 h 623095"/>
              <a:gd name="connsiteX6" fmla="*/ 74355 w 569642"/>
              <a:gd name="connsiteY6" fmla="*/ 452176 h 623095"/>
              <a:gd name="connsiteX7" fmla="*/ 94452 w 569642"/>
              <a:gd name="connsiteY7" fmla="*/ 482321 h 623095"/>
              <a:gd name="connsiteX8" fmla="*/ 164790 w 569642"/>
              <a:gd name="connsiteY8" fmla="*/ 522514 h 623095"/>
              <a:gd name="connsiteX9" fmla="*/ 184887 w 569642"/>
              <a:gd name="connsiteY9" fmla="*/ 552659 h 623095"/>
              <a:gd name="connsiteX10" fmla="*/ 215032 w 569642"/>
              <a:gd name="connsiteY10" fmla="*/ 562708 h 623095"/>
              <a:gd name="connsiteX11" fmla="*/ 245177 w 569642"/>
              <a:gd name="connsiteY11" fmla="*/ 582805 h 623095"/>
              <a:gd name="connsiteX12" fmla="*/ 275322 w 569642"/>
              <a:gd name="connsiteY12" fmla="*/ 592853 h 623095"/>
              <a:gd name="connsiteX13" fmla="*/ 415999 w 569642"/>
              <a:gd name="connsiteY13" fmla="*/ 612950 h 623095"/>
              <a:gd name="connsiteX14" fmla="*/ 446144 w 569642"/>
              <a:gd name="connsiteY14" fmla="*/ 622998 h 623095"/>
              <a:gd name="connsiteX15" fmla="*/ 556676 w 569642"/>
              <a:gd name="connsiteY15" fmla="*/ 582805 h 623095"/>
              <a:gd name="connsiteX16" fmla="*/ 546628 w 569642"/>
              <a:gd name="connsiteY16" fmla="*/ 432079 h 623095"/>
              <a:gd name="connsiteX17" fmla="*/ 536579 w 569642"/>
              <a:gd name="connsiteY17" fmla="*/ 391886 h 623095"/>
              <a:gd name="connsiteX18" fmla="*/ 506434 w 569642"/>
              <a:gd name="connsiteY18" fmla="*/ 371789 h 623095"/>
              <a:gd name="connsiteX19" fmla="*/ 476289 w 569642"/>
              <a:gd name="connsiteY19" fmla="*/ 341644 h 623095"/>
              <a:gd name="connsiteX20" fmla="*/ 436096 w 569642"/>
              <a:gd name="connsiteY20" fmla="*/ 281354 h 623095"/>
              <a:gd name="connsiteX21" fmla="*/ 395902 w 569642"/>
              <a:gd name="connsiteY21" fmla="*/ 221064 h 623095"/>
              <a:gd name="connsiteX22" fmla="*/ 385854 w 569642"/>
              <a:gd name="connsiteY22" fmla="*/ 180870 h 623095"/>
              <a:gd name="connsiteX23" fmla="*/ 365757 w 569642"/>
              <a:gd name="connsiteY23" fmla="*/ 150725 h 623095"/>
              <a:gd name="connsiteX24" fmla="*/ 355709 w 569642"/>
              <a:gd name="connsiteY24" fmla="*/ 100484 h 623095"/>
              <a:gd name="connsiteX25" fmla="*/ 305467 w 569642"/>
              <a:gd name="connsiteY25" fmla="*/ 50242 h 623095"/>
              <a:gd name="connsiteX26" fmla="*/ 285370 w 569642"/>
              <a:gd name="connsiteY26" fmla="*/ 20097 h 623095"/>
              <a:gd name="connsiteX27" fmla="*/ 245177 w 569642"/>
              <a:gd name="connsiteY27" fmla="*/ 10048 h 623095"/>
              <a:gd name="connsiteX28" fmla="*/ 215032 w 569642"/>
              <a:gd name="connsiteY28" fmla="*/ 0 h 623095"/>
              <a:gd name="connsiteX29" fmla="*/ 154742 w 569642"/>
              <a:gd name="connsiteY29" fmla="*/ 20097 h 623095"/>
              <a:gd name="connsiteX30" fmla="*/ 124597 w 569642"/>
              <a:gd name="connsiteY30" fmla="*/ 40194 h 623095"/>
              <a:gd name="connsiteX31" fmla="*/ 104500 w 569642"/>
              <a:gd name="connsiteY31" fmla="*/ 60290 h 6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69642" h="623095">
                <a:moveTo>
                  <a:pt x="104500" y="60290"/>
                </a:moveTo>
                <a:cubicBezTo>
                  <a:pt x="92777" y="65314"/>
                  <a:pt x="66335" y="58262"/>
                  <a:pt x="54258" y="70339"/>
                </a:cubicBezTo>
                <a:cubicBezTo>
                  <a:pt x="42182" y="82415"/>
                  <a:pt x="48352" y="104011"/>
                  <a:pt x="44210" y="120580"/>
                </a:cubicBezTo>
                <a:cubicBezTo>
                  <a:pt x="34784" y="158286"/>
                  <a:pt x="31321" y="150655"/>
                  <a:pt x="14065" y="190919"/>
                </a:cubicBezTo>
                <a:cubicBezTo>
                  <a:pt x="9893" y="200654"/>
                  <a:pt x="7366" y="211016"/>
                  <a:pt x="4017" y="221064"/>
                </a:cubicBezTo>
                <a:cubicBezTo>
                  <a:pt x="11848" y="362034"/>
                  <a:pt x="-27925" y="371966"/>
                  <a:pt x="44210" y="432079"/>
                </a:cubicBezTo>
                <a:cubicBezTo>
                  <a:pt x="53488" y="439810"/>
                  <a:pt x="64307" y="445477"/>
                  <a:pt x="74355" y="452176"/>
                </a:cubicBezTo>
                <a:cubicBezTo>
                  <a:pt x="81054" y="462224"/>
                  <a:pt x="85913" y="473782"/>
                  <a:pt x="94452" y="482321"/>
                </a:cubicBezTo>
                <a:cubicBezTo>
                  <a:pt x="124869" y="512738"/>
                  <a:pt x="130299" y="511017"/>
                  <a:pt x="164790" y="522514"/>
                </a:cubicBezTo>
                <a:cubicBezTo>
                  <a:pt x="171489" y="532562"/>
                  <a:pt x="175457" y="545115"/>
                  <a:pt x="184887" y="552659"/>
                </a:cubicBezTo>
                <a:cubicBezTo>
                  <a:pt x="193158" y="559276"/>
                  <a:pt x="205558" y="557971"/>
                  <a:pt x="215032" y="562708"/>
                </a:cubicBezTo>
                <a:cubicBezTo>
                  <a:pt x="225834" y="568109"/>
                  <a:pt x="234375" y="577404"/>
                  <a:pt x="245177" y="582805"/>
                </a:cubicBezTo>
                <a:cubicBezTo>
                  <a:pt x="254651" y="587542"/>
                  <a:pt x="264891" y="591012"/>
                  <a:pt x="275322" y="592853"/>
                </a:cubicBezTo>
                <a:cubicBezTo>
                  <a:pt x="321970" y="601085"/>
                  <a:pt x="369107" y="606251"/>
                  <a:pt x="415999" y="612950"/>
                </a:cubicBezTo>
                <a:cubicBezTo>
                  <a:pt x="426047" y="616299"/>
                  <a:pt x="435605" y="624052"/>
                  <a:pt x="446144" y="622998"/>
                </a:cubicBezTo>
                <a:cubicBezTo>
                  <a:pt x="491538" y="618458"/>
                  <a:pt x="518843" y="601721"/>
                  <a:pt x="556676" y="582805"/>
                </a:cubicBezTo>
                <a:cubicBezTo>
                  <a:pt x="579155" y="515365"/>
                  <a:pt x="570213" y="557864"/>
                  <a:pt x="546628" y="432079"/>
                </a:cubicBezTo>
                <a:cubicBezTo>
                  <a:pt x="544083" y="418505"/>
                  <a:pt x="544240" y="403377"/>
                  <a:pt x="536579" y="391886"/>
                </a:cubicBezTo>
                <a:cubicBezTo>
                  <a:pt x="529880" y="381838"/>
                  <a:pt x="515712" y="379520"/>
                  <a:pt x="506434" y="371789"/>
                </a:cubicBezTo>
                <a:cubicBezTo>
                  <a:pt x="495517" y="362692"/>
                  <a:pt x="486337" y="351692"/>
                  <a:pt x="476289" y="341644"/>
                </a:cubicBezTo>
                <a:cubicBezTo>
                  <a:pt x="452398" y="269969"/>
                  <a:pt x="486274" y="356619"/>
                  <a:pt x="436096" y="281354"/>
                </a:cubicBezTo>
                <a:cubicBezTo>
                  <a:pt x="377927" y="194102"/>
                  <a:pt x="492067" y="317229"/>
                  <a:pt x="395902" y="221064"/>
                </a:cubicBezTo>
                <a:cubicBezTo>
                  <a:pt x="392553" y="207666"/>
                  <a:pt x="391294" y="193564"/>
                  <a:pt x="385854" y="180870"/>
                </a:cubicBezTo>
                <a:cubicBezTo>
                  <a:pt x="381097" y="169770"/>
                  <a:pt x="369997" y="162033"/>
                  <a:pt x="365757" y="150725"/>
                </a:cubicBezTo>
                <a:cubicBezTo>
                  <a:pt x="359760" y="134734"/>
                  <a:pt x="361706" y="116475"/>
                  <a:pt x="355709" y="100484"/>
                </a:cubicBezTo>
                <a:cubicBezTo>
                  <a:pt x="344544" y="70712"/>
                  <a:pt x="330029" y="66617"/>
                  <a:pt x="305467" y="50242"/>
                </a:cubicBezTo>
                <a:cubicBezTo>
                  <a:pt x="298768" y="40194"/>
                  <a:pt x="295418" y="26796"/>
                  <a:pt x="285370" y="20097"/>
                </a:cubicBezTo>
                <a:cubicBezTo>
                  <a:pt x="273879" y="12436"/>
                  <a:pt x="258456" y="13842"/>
                  <a:pt x="245177" y="10048"/>
                </a:cubicBezTo>
                <a:cubicBezTo>
                  <a:pt x="234993" y="7138"/>
                  <a:pt x="225080" y="3349"/>
                  <a:pt x="215032" y="0"/>
                </a:cubicBezTo>
                <a:cubicBezTo>
                  <a:pt x="194935" y="6699"/>
                  <a:pt x="172368" y="8346"/>
                  <a:pt x="154742" y="20097"/>
                </a:cubicBezTo>
                <a:cubicBezTo>
                  <a:pt x="144694" y="26796"/>
                  <a:pt x="135399" y="34793"/>
                  <a:pt x="124597" y="40194"/>
                </a:cubicBezTo>
                <a:cubicBezTo>
                  <a:pt x="72419" y="66283"/>
                  <a:pt x="116223" y="55266"/>
                  <a:pt x="104500" y="6029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Bk BT" panose="020B0502020204020303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652018" y="461490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Futura Bk BT" panose="020B0502020204020303" pitchFamily="34" charset="0"/>
              </a:rPr>
              <a:t>A</a:t>
            </a:r>
            <a:endParaRPr lang="en-US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28" name="Forme libre 27"/>
          <p:cNvSpPr/>
          <p:nvPr/>
        </p:nvSpPr>
        <p:spPr>
          <a:xfrm>
            <a:off x="7191129" y="4564336"/>
            <a:ext cx="676073" cy="968719"/>
          </a:xfrm>
          <a:custGeom>
            <a:avLst/>
            <a:gdLst>
              <a:gd name="connsiteX0" fmla="*/ 173656 w 676073"/>
              <a:gd name="connsiteY0" fmla="*/ 4077 h 968719"/>
              <a:gd name="connsiteX1" fmla="*/ 63124 w 676073"/>
              <a:gd name="connsiteY1" fmla="*/ 54319 h 968719"/>
              <a:gd name="connsiteX2" fmla="*/ 53076 w 676073"/>
              <a:gd name="connsiteY2" fmla="*/ 94512 h 968719"/>
              <a:gd name="connsiteX3" fmla="*/ 73172 w 676073"/>
              <a:gd name="connsiteY3" fmla="*/ 124657 h 968719"/>
              <a:gd name="connsiteX4" fmla="*/ 93269 w 676073"/>
              <a:gd name="connsiteY4" fmla="*/ 164851 h 968719"/>
              <a:gd name="connsiteX5" fmla="*/ 123414 w 676073"/>
              <a:gd name="connsiteY5" fmla="*/ 174899 h 968719"/>
              <a:gd name="connsiteX6" fmla="*/ 83221 w 676073"/>
              <a:gd name="connsiteY6" fmla="*/ 275382 h 968719"/>
              <a:gd name="connsiteX7" fmla="*/ 63124 w 676073"/>
              <a:gd name="connsiteY7" fmla="*/ 315576 h 968719"/>
              <a:gd name="connsiteX8" fmla="*/ 32979 w 676073"/>
              <a:gd name="connsiteY8" fmla="*/ 335673 h 968719"/>
              <a:gd name="connsiteX9" fmla="*/ 22931 w 676073"/>
              <a:gd name="connsiteY9" fmla="*/ 596930 h 968719"/>
              <a:gd name="connsiteX10" fmla="*/ 113366 w 676073"/>
              <a:gd name="connsiteY10" fmla="*/ 647171 h 968719"/>
              <a:gd name="connsiteX11" fmla="*/ 183704 w 676073"/>
              <a:gd name="connsiteY11" fmla="*/ 677316 h 968719"/>
              <a:gd name="connsiteX12" fmla="*/ 213849 w 676073"/>
              <a:gd name="connsiteY12" fmla="*/ 697413 h 968719"/>
              <a:gd name="connsiteX13" fmla="*/ 203801 w 676073"/>
              <a:gd name="connsiteY13" fmla="*/ 767752 h 968719"/>
              <a:gd name="connsiteX14" fmla="*/ 233946 w 676073"/>
              <a:gd name="connsiteY14" fmla="*/ 787848 h 968719"/>
              <a:gd name="connsiteX15" fmla="*/ 334429 w 676073"/>
              <a:gd name="connsiteY15" fmla="*/ 828042 h 968719"/>
              <a:gd name="connsiteX16" fmla="*/ 394720 w 676073"/>
              <a:gd name="connsiteY16" fmla="*/ 848138 h 968719"/>
              <a:gd name="connsiteX17" fmla="*/ 424865 w 676073"/>
              <a:gd name="connsiteY17" fmla="*/ 858187 h 968719"/>
              <a:gd name="connsiteX18" fmla="*/ 495203 w 676073"/>
              <a:gd name="connsiteY18" fmla="*/ 908429 h 968719"/>
              <a:gd name="connsiteX19" fmla="*/ 535397 w 676073"/>
              <a:gd name="connsiteY19" fmla="*/ 928525 h 968719"/>
              <a:gd name="connsiteX20" fmla="*/ 605735 w 676073"/>
              <a:gd name="connsiteY20" fmla="*/ 968719 h 968719"/>
              <a:gd name="connsiteX21" fmla="*/ 635880 w 676073"/>
              <a:gd name="connsiteY21" fmla="*/ 958670 h 968719"/>
              <a:gd name="connsiteX22" fmla="*/ 645928 w 676073"/>
              <a:gd name="connsiteY22" fmla="*/ 888332 h 968719"/>
              <a:gd name="connsiteX23" fmla="*/ 676073 w 676073"/>
              <a:gd name="connsiteY23" fmla="*/ 828042 h 968719"/>
              <a:gd name="connsiteX24" fmla="*/ 666025 w 676073"/>
              <a:gd name="connsiteY24" fmla="*/ 787848 h 968719"/>
              <a:gd name="connsiteX25" fmla="*/ 625832 w 676073"/>
              <a:gd name="connsiteY25" fmla="*/ 727558 h 968719"/>
              <a:gd name="connsiteX26" fmla="*/ 595687 w 676073"/>
              <a:gd name="connsiteY26" fmla="*/ 586881 h 968719"/>
              <a:gd name="connsiteX27" fmla="*/ 565542 w 676073"/>
              <a:gd name="connsiteY27" fmla="*/ 566785 h 968719"/>
              <a:gd name="connsiteX28" fmla="*/ 525348 w 676073"/>
              <a:gd name="connsiteY28" fmla="*/ 516543 h 968719"/>
              <a:gd name="connsiteX29" fmla="*/ 495203 w 676073"/>
              <a:gd name="connsiteY29" fmla="*/ 486398 h 968719"/>
              <a:gd name="connsiteX30" fmla="*/ 364575 w 676073"/>
              <a:gd name="connsiteY30" fmla="*/ 476349 h 968719"/>
              <a:gd name="connsiteX31" fmla="*/ 334429 w 676073"/>
              <a:gd name="connsiteY31" fmla="*/ 446204 h 968719"/>
              <a:gd name="connsiteX32" fmla="*/ 304284 w 676073"/>
              <a:gd name="connsiteY32" fmla="*/ 426108 h 968719"/>
              <a:gd name="connsiteX33" fmla="*/ 274139 w 676073"/>
              <a:gd name="connsiteY33" fmla="*/ 365818 h 968719"/>
              <a:gd name="connsiteX34" fmla="*/ 304284 w 676073"/>
              <a:gd name="connsiteY34" fmla="*/ 225141 h 968719"/>
              <a:gd name="connsiteX35" fmla="*/ 314333 w 676073"/>
              <a:gd name="connsiteY35" fmla="*/ 194996 h 968719"/>
              <a:gd name="connsiteX36" fmla="*/ 294236 w 676073"/>
              <a:gd name="connsiteY36" fmla="*/ 114609 h 968719"/>
              <a:gd name="connsiteX37" fmla="*/ 274139 w 676073"/>
              <a:gd name="connsiteY37" fmla="*/ 84464 h 968719"/>
              <a:gd name="connsiteX38" fmla="*/ 264091 w 676073"/>
              <a:gd name="connsiteY38" fmla="*/ 54319 h 968719"/>
              <a:gd name="connsiteX39" fmla="*/ 203801 w 676073"/>
              <a:gd name="connsiteY39" fmla="*/ 14125 h 968719"/>
              <a:gd name="connsiteX40" fmla="*/ 153559 w 676073"/>
              <a:gd name="connsiteY40" fmla="*/ 4077 h 968719"/>
              <a:gd name="connsiteX41" fmla="*/ 173656 w 676073"/>
              <a:gd name="connsiteY41" fmla="*/ 4077 h 96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76073" h="968719">
                <a:moveTo>
                  <a:pt x="173656" y="4077"/>
                </a:moveTo>
                <a:cubicBezTo>
                  <a:pt x="158584" y="12451"/>
                  <a:pt x="85656" y="1746"/>
                  <a:pt x="63124" y="54319"/>
                </a:cubicBezTo>
                <a:cubicBezTo>
                  <a:pt x="57684" y="67012"/>
                  <a:pt x="56425" y="81114"/>
                  <a:pt x="53076" y="94512"/>
                </a:cubicBezTo>
                <a:cubicBezTo>
                  <a:pt x="59775" y="104560"/>
                  <a:pt x="67180" y="114172"/>
                  <a:pt x="73172" y="124657"/>
                </a:cubicBezTo>
                <a:cubicBezTo>
                  <a:pt x="80604" y="137663"/>
                  <a:pt x="82677" y="154259"/>
                  <a:pt x="93269" y="164851"/>
                </a:cubicBezTo>
                <a:cubicBezTo>
                  <a:pt x="100759" y="172341"/>
                  <a:pt x="113366" y="171550"/>
                  <a:pt x="123414" y="174899"/>
                </a:cubicBezTo>
                <a:cubicBezTo>
                  <a:pt x="90301" y="290791"/>
                  <a:pt x="121646" y="208138"/>
                  <a:pt x="83221" y="275382"/>
                </a:cubicBezTo>
                <a:cubicBezTo>
                  <a:pt x="75789" y="288388"/>
                  <a:pt x="72714" y="304068"/>
                  <a:pt x="63124" y="315576"/>
                </a:cubicBezTo>
                <a:cubicBezTo>
                  <a:pt x="55393" y="324854"/>
                  <a:pt x="43027" y="328974"/>
                  <a:pt x="32979" y="335673"/>
                </a:cubicBezTo>
                <a:cubicBezTo>
                  <a:pt x="714" y="432468"/>
                  <a:pt x="-16805" y="460692"/>
                  <a:pt x="22931" y="596930"/>
                </a:cubicBezTo>
                <a:cubicBezTo>
                  <a:pt x="30373" y="622445"/>
                  <a:pt x="87347" y="638498"/>
                  <a:pt x="113366" y="647171"/>
                </a:cubicBezTo>
                <a:cubicBezTo>
                  <a:pt x="189047" y="697626"/>
                  <a:pt x="92863" y="638384"/>
                  <a:pt x="183704" y="677316"/>
                </a:cubicBezTo>
                <a:cubicBezTo>
                  <a:pt x="194804" y="682073"/>
                  <a:pt x="203801" y="690714"/>
                  <a:pt x="213849" y="697413"/>
                </a:cubicBezTo>
                <a:cubicBezTo>
                  <a:pt x="210500" y="720859"/>
                  <a:pt x="198663" y="744632"/>
                  <a:pt x="203801" y="767752"/>
                </a:cubicBezTo>
                <a:cubicBezTo>
                  <a:pt x="206421" y="779541"/>
                  <a:pt x="223461" y="781856"/>
                  <a:pt x="233946" y="787848"/>
                </a:cubicBezTo>
                <a:cubicBezTo>
                  <a:pt x="275346" y="811505"/>
                  <a:pt x="285017" y="811572"/>
                  <a:pt x="334429" y="828042"/>
                </a:cubicBezTo>
                <a:lnTo>
                  <a:pt x="394720" y="848138"/>
                </a:lnTo>
                <a:lnTo>
                  <a:pt x="424865" y="858187"/>
                </a:lnTo>
                <a:cubicBezTo>
                  <a:pt x="442114" y="871124"/>
                  <a:pt x="474636" y="896676"/>
                  <a:pt x="495203" y="908429"/>
                </a:cubicBezTo>
                <a:cubicBezTo>
                  <a:pt x="508209" y="915861"/>
                  <a:pt x="522391" y="921093"/>
                  <a:pt x="535397" y="928525"/>
                </a:cubicBezTo>
                <a:cubicBezTo>
                  <a:pt x="634847" y="985353"/>
                  <a:pt x="484237" y="907969"/>
                  <a:pt x="605735" y="968719"/>
                </a:cubicBezTo>
                <a:cubicBezTo>
                  <a:pt x="615783" y="965369"/>
                  <a:pt x="631143" y="968144"/>
                  <a:pt x="635880" y="958670"/>
                </a:cubicBezTo>
                <a:cubicBezTo>
                  <a:pt x="646472" y="937486"/>
                  <a:pt x="641283" y="911556"/>
                  <a:pt x="645928" y="888332"/>
                </a:cubicBezTo>
                <a:cubicBezTo>
                  <a:pt x="651871" y="858619"/>
                  <a:pt x="659138" y="853445"/>
                  <a:pt x="676073" y="828042"/>
                </a:cubicBezTo>
                <a:cubicBezTo>
                  <a:pt x="672724" y="814644"/>
                  <a:pt x="672201" y="800200"/>
                  <a:pt x="666025" y="787848"/>
                </a:cubicBezTo>
                <a:cubicBezTo>
                  <a:pt x="655224" y="766245"/>
                  <a:pt x="625832" y="727558"/>
                  <a:pt x="625832" y="727558"/>
                </a:cubicBezTo>
                <a:cubicBezTo>
                  <a:pt x="621474" y="683985"/>
                  <a:pt x="627640" y="625225"/>
                  <a:pt x="595687" y="586881"/>
                </a:cubicBezTo>
                <a:cubicBezTo>
                  <a:pt x="587956" y="577604"/>
                  <a:pt x="575590" y="573484"/>
                  <a:pt x="565542" y="566785"/>
                </a:cubicBezTo>
                <a:cubicBezTo>
                  <a:pt x="549045" y="517298"/>
                  <a:pt x="567303" y="551506"/>
                  <a:pt x="525348" y="516543"/>
                </a:cubicBezTo>
                <a:cubicBezTo>
                  <a:pt x="514431" y="507446"/>
                  <a:pt x="508989" y="489845"/>
                  <a:pt x="495203" y="486398"/>
                </a:cubicBezTo>
                <a:cubicBezTo>
                  <a:pt x="452836" y="475806"/>
                  <a:pt x="408118" y="479699"/>
                  <a:pt x="364575" y="476349"/>
                </a:cubicBezTo>
                <a:cubicBezTo>
                  <a:pt x="354526" y="466301"/>
                  <a:pt x="345346" y="455301"/>
                  <a:pt x="334429" y="446204"/>
                </a:cubicBezTo>
                <a:cubicBezTo>
                  <a:pt x="325151" y="438473"/>
                  <a:pt x="312823" y="434647"/>
                  <a:pt x="304284" y="426108"/>
                </a:cubicBezTo>
                <a:cubicBezTo>
                  <a:pt x="284807" y="406631"/>
                  <a:pt x="282311" y="390333"/>
                  <a:pt x="274139" y="365818"/>
                </a:cubicBezTo>
                <a:cubicBezTo>
                  <a:pt x="286815" y="264417"/>
                  <a:pt x="275649" y="311045"/>
                  <a:pt x="304284" y="225141"/>
                </a:cubicBezTo>
                <a:lnTo>
                  <a:pt x="314333" y="194996"/>
                </a:lnTo>
                <a:cubicBezTo>
                  <a:pt x="310512" y="175891"/>
                  <a:pt x="304534" y="135205"/>
                  <a:pt x="294236" y="114609"/>
                </a:cubicBezTo>
                <a:cubicBezTo>
                  <a:pt x="288835" y="103807"/>
                  <a:pt x="280838" y="94512"/>
                  <a:pt x="274139" y="84464"/>
                </a:cubicBezTo>
                <a:cubicBezTo>
                  <a:pt x="270790" y="74416"/>
                  <a:pt x="271581" y="61809"/>
                  <a:pt x="264091" y="54319"/>
                </a:cubicBezTo>
                <a:cubicBezTo>
                  <a:pt x="247012" y="37240"/>
                  <a:pt x="223898" y="27523"/>
                  <a:pt x="203801" y="14125"/>
                </a:cubicBezTo>
                <a:cubicBezTo>
                  <a:pt x="189591" y="4651"/>
                  <a:pt x="169762" y="9478"/>
                  <a:pt x="153559" y="4077"/>
                </a:cubicBezTo>
                <a:cubicBezTo>
                  <a:pt x="149065" y="2579"/>
                  <a:pt x="188728" y="-4297"/>
                  <a:pt x="173656" y="4077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Bk BT" panose="020B0502020204020303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948264" y="534838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Futura Bk BT" panose="020B0502020204020303" pitchFamily="34" charset="0"/>
              </a:rPr>
              <a:t>H</a:t>
            </a:r>
            <a:endParaRPr lang="en-US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30" name="Connecteur droit avec flèche 29"/>
          <p:cNvCxnSpPr>
            <a:stCxn id="29" idx="0"/>
            <a:endCxn id="28" idx="11"/>
          </p:cNvCxnSpPr>
          <p:nvPr/>
        </p:nvCxnSpPr>
        <p:spPr>
          <a:xfrm flipV="1">
            <a:off x="7123953" y="5241652"/>
            <a:ext cx="250880" cy="106737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42138" y="5161152"/>
            <a:ext cx="168075" cy="230873"/>
          </a:xfrm>
          <a:prstGeom prst="rect">
            <a:avLst/>
          </a:prstGeom>
          <a:solidFill>
            <a:srgbClr val="B764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Bk BT" panose="020B0502020204020303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60905" y="508452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Futura Bk BT" panose="020B0502020204020303" pitchFamily="34" charset="0"/>
              </a:rPr>
              <a:t>H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04693" y="4806223"/>
            <a:ext cx="160778" cy="183478"/>
          </a:xfrm>
          <a:prstGeom prst="rect">
            <a:avLst/>
          </a:prstGeom>
          <a:solidFill>
            <a:srgbClr val="B53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Bk BT" panose="020B05020202040203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84168" y="1326306"/>
            <a:ext cx="2468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Futura Bk BT" pitchFamily="34" charset="0"/>
              </a:rPr>
              <a:t>M</a:t>
            </a:r>
            <a:r>
              <a:rPr lang="en-US" dirty="0" smtClean="0">
                <a:latin typeface="Futura Bk BT" pitchFamily="34" charset="0"/>
              </a:rPr>
              <a:t> : 4x4 Mueller matrix</a:t>
            </a:r>
          </a:p>
        </p:txBody>
      </p:sp>
      <p:sp>
        <p:nvSpPr>
          <p:cNvPr id="46" name="Flèche droite 45"/>
          <p:cNvSpPr/>
          <p:nvPr/>
        </p:nvSpPr>
        <p:spPr>
          <a:xfrm rot="5400000">
            <a:off x="4420501" y="2126733"/>
            <a:ext cx="415820" cy="385727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Flèche droite 47"/>
          <p:cNvSpPr/>
          <p:nvPr/>
        </p:nvSpPr>
        <p:spPr>
          <a:xfrm rot="2700000">
            <a:off x="5520860" y="1926895"/>
            <a:ext cx="415820" cy="385727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Flèche droite 48"/>
          <p:cNvSpPr/>
          <p:nvPr/>
        </p:nvSpPr>
        <p:spPr>
          <a:xfrm rot="7500000">
            <a:off x="3345183" y="1926895"/>
            <a:ext cx="415820" cy="385727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3840157" y="2594583"/>
            <a:ext cx="1664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Futura Bk BT" pitchFamily="34" charset="0"/>
              </a:rPr>
              <a:t>Depolarization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478555" y="2211688"/>
            <a:ext cx="2156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  <a:latin typeface="Futura Bk BT" pitchFamily="34" charset="0"/>
              </a:rPr>
              <a:t>Diattenuation</a:t>
            </a:r>
            <a:endParaRPr lang="en-US" dirty="0" smtClean="0">
              <a:solidFill>
                <a:srgbClr val="C00000"/>
              </a:solidFill>
              <a:latin typeface="Futura Bk BT" pitchFamily="34" charset="0"/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Futura Bk BT" pitchFamily="34" charset="0"/>
              </a:rPr>
              <a:t>(linear and circular)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780387" y="2137736"/>
            <a:ext cx="2156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Futura Bk BT" pitchFamily="34" charset="0"/>
              </a:rPr>
              <a:t>Retardance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Futura Bk BT" pitchFamily="34" charset="0"/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Futura Bk BT" pitchFamily="34" charset="0"/>
              </a:rPr>
              <a:t>(linear and circular)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82068" y="4748118"/>
            <a:ext cx="32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A</a:t>
            </a:r>
            <a:endParaRPr lang="en-US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-11137" y="6279326"/>
            <a:ext cx="100736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Futura Bk BT" panose="020B0502020204020303" pitchFamily="34" charset="0"/>
              </a:rPr>
              <a:t>[1] </a:t>
            </a:r>
            <a:r>
              <a:rPr lang="en-US" sz="1050" b="1" dirty="0" smtClean="0">
                <a:latin typeface="Futura Bk BT" panose="020B0502020204020303" pitchFamily="34" charset="0"/>
              </a:rPr>
              <a:t>: </a:t>
            </a:r>
            <a:r>
              <a:rPr lang="en-US" sz="1050" b="1" i="1" dirty="0" smtClean="0">
                <a:latin typeface="Futura Bk BT" panose="020B0502020204020303" pitchFamily="34" charset="0"/>
              </a:rPr>
              <a:t>“Ex-vivo characterization of human colon cancer by Mueller </a:t>
            </a:r>
            <a:r>
              <a:rPr lang="en-US" sz="1050" b="1" i="1" dirty="0" err="1" smtClean="0">
                <a:latin typeface="Futura Bk BT" panose="020B0502020204020303" pitchFamily="34" charset="0"/>
              </a:rPr>
              <a:t>polarimetric</a:t>
            </a:r>
            <a:r>
              <a:rPr lang="en-US" sz="1050" b="1" i="1" dirty="0" smtClean="0">
                <a:latin typeface="Futura Bk BT" panose="020B0502020204020303" pitchFamily="34" charset="0"/>
              </a:rPr>
              <a:t> imaging”.</a:t>
            </a:r>
            <a:r>
              <a:rPr lang="en-US" sz="1050" dirty="0">
                <a:latin typeface="Futura Bk BT" panose="020B0502020204020303" pitchFamily="34" charset="0"/>
              </a:rPr>
              <a:t> Angelo </a:t>
            </a:r>
            <a:r>
              <a:rPr lang="en-US" sz="1050" dirty="0" err="1">
                <a:latin typeface="Futura Bk BT" panose="020B0502020204020303" pitchFamily="34" charset="0"/>
              </a:rPr>
              <a:t>Pierangelo</a:t>
            </a:r>
            <a:r>
              <a:rPr lang="en-US" sz="1050" dirty="0">
                <a:latin typeface="Futura Bk BT" panose="020B0502020204020303" pitchFamily="34" charset="0"/>
              </a:rPr>
              <a:t> </a:t>
            </a:r>
            <a:r>
              <a:rPr lang="en-US" sz="1050" i="1" dirty="0">
                <a:latin typeface="Futura Bk BT" panose="020B0502020204020303" pitchFamily="34" charset="0"/>
              </a:rPr>
              <a:t>et </a:t>
            </a:r>
            <a:r>
              <a:rPr lang="en-US" sz="1050" i="1" dirty="0" smtClean="0">
                <a:latin typeface="Futura Bk BT" panose="020B0502020204020303" pitchFamily="34" charset="0"/>
              </a:rPr>
              <a:t>al.</a:t>
            </a:r>
            <a:r>
              <a:rPr lang="en-US" sz="1050" b="1" i="1" dirty="0" smtClean="0">
                <a:latin typeface="Futura Bk BT" panose="020B0502020204020303" pitchFamily="34" charset="0"/>
              </a:rPr>
              <a:t>, </a:t>
            </a:r>
            <a:r>
              <a:rPr lang="en-US" sz="1050" dirty="0" smtClean="0">
                <a:latin typeface="Futura Bk BT" panose="020B0502020204020303" pitchFamily="34" charset="0"/>
              </a:rPr>
              <a:t>Optics express 1593, Vol. 2, No. 9 (2011)</a:t>
            </a:r>
          </a:p>
          <a:p>
            <a:r>
              <a:rPr lang="en-US" sz="1050" dirty="0" smtClean="0">
                <a:latin typeface="Futura Bk BT" panose="020B0502020204020303" pitchFamily="34" charset="0"/>
              </a:rPr>
              <a:t>[2] : </a:t>
            </a:r>
            <a:r>
              <a:rPr lang="en-US" sz="1050" b="1" i="1" dirty="0" smtClean="0">
                <a:latin typeface="Futura Bk BT" panose="020B0502020204020303" pitchFamily="34" charset="0"/>
              </a:rPr>
              <a:t>“</a:t>
            </a:r>
            <a:r>
              <a:rPr lang="en-US" sz="1050" b="1" i="1" dirty="0" err="1" smtClean="0">
                <a:latin typeface="Futura Bk BT" panose="020B0502020204020303" pitchFamily="34" charset="0"/>
              </a:rPr>
              <a:t>Imagerie</a:t>
            </a:r>
            <a:r>
              <a:rPr lang="en-US" sz="1050" b="1" i="1" dirty="0" smtClean="0">
                <a:latin typeface="Futura Bk BT" panose="020B0502020204020303" pitchFamily="34" charset="0"/>
              </a:rPr>
              <a:t> </a:t>
            </a:r>
            <a:r>
              <a:rPr lang="en-US" sz="1050" b="1" i="1" dirty="0" err="1" smtClean="0">
                <a:latin typeface="Futura Bk BT" panose="020B0502020204020303" pitchFamily="34" charset="0"/>
              </a:rPr>
              <a:t>polarimétrique</a:t>
            </a:r>
            <a:r>
              <a:rPr lang="en-US" sz="1050" b="1" i="1" dirty="0" smtClean="0">
                <a:latin typeface="Futura Bk BT" panose="020B0502020204020303" pitchFamily="34" charset="0"/>
              </a:rPr>
              <a:t> pour le diagnostic du cancer du col </a:t>
            </a:r>
            <a:r>
              <a:rPr lang="en-US" sz="1050" b="1" i="1" dirty="0" err="1" smtClean="0">
                <a:latin typeface="Futura Bk BT" panose="020B0502020204020303" pitchFamily="34" charset="0"/>
              </a:rPr>
              <a:t>utérin</a:t>
            </a:r>
            <a:r>
              <a:rPr lang="en-US" sz="1050" b="1" i="1" dirty="0" smtClean="0">
                <a:latin typeface="Futura Bk BT" panose="020B0502020204020303" pitchFamily="34" charset="0"/>
              </a:rPr>
              <a:t>” </a:t>
            </a:r>
            <a:r>
              <a:rPr lang="en-US" sz="1050" dirty="0" smtClean="0">
                <a:latin typeface="Futura Bk BT" panose="020B0502020204020303" pitchFamily="34" charset="0"/>
              </a:rPr>
              <a:t>A. </a:t>
            </a:r>
            <a:r>
              <a:rPr lang="en-US" sz="1050" dirty="0" err="1" smtClean="0">
                <a:latin typeface="Futura Bk BT" panose="020B0502020204020303" pitchFamily="34" charset="0"/>
              </a:rPr>
              <a:t>Pierangelo</a:t>
            </a:r>
            <a:r>
              <a:rPr lang="en-US" sz="1050" dirty="0" smtClean="0">
                <a:latin typeface="Futura Bk BT" panose="020B0502020204020303" pitchFamily="34" charset="0"/>
              </a:rPr>
              <a:t> </a:t>
            </a:r>
            <a:r>
              <a:rPr lang="en-US" sz="1050" i="1" dirty="0" smtClean="0">
                <a:latin typeface="Futura Bk BT" panose="020B0502020204020303" pitchFamily="34" charset="0"/>
              </a:rPr>
              <a:t>et al., </a:t>
            </a:r>
            <a:r>
              <a:rPr lang="en-US" sz="1050" i="1" dirty="0" err="1" smtClean="0">
                <a:latin typeface="Futura Bk BT" panose="020B0502020204020303" pitchFamily="34" charset="0"/>
              </a:rPr>
              <a:t>Journées</a:t>
            </a:r>
            <a:r>
              <a:rPr lang="en-US" sz="1050" i="1" dirty="0" smtClean="0">
                <a:latin typeface="Futura Bk BT" panose="020B0502020204020303" pitchFamily="34" charset="0"/>
              </a:rPr>
              <a:t> </a:t>
            </a:r>
            <a:r>
              <a:rPr lang="en-US" sz="1050" i="1" dirty="0" err="1" smtClean="0">
                <a:latin typeface="Futura Bk BT" panose="020B0502020204020303" pitchFamily="34" charset="0"/>
              </a:rPr>
              <a:t>d’imagerie</a:t>
            </a:r>
            <a:r>
              <a:rPr lang="en-US" sz="1050" i="1" dirty="0" smtClean="0">
                <a:latin typeface="Futura Bk BT" panose="020B0502020204020303" pitchFamily="34" charset="0"/>
              </a:rPr>
              <a:t> non-</a:t>
            </a:r>
            <a:r>
              <a:rPr lang="en-US" sz="1050" i="1" dirty="0" err="1" smtClean="0">
                <a:latin typeface="Futura Bk BT" panose="020B0502020204020303" pitchFamily="34" charset="0"/>
              </a:rPr>
              <a:t>conventionnelle</a:t>
            </a:r>
            <a:r>
              <a:rPr lang="en-US" sz="1050" i="1" dirty="0" smtClean="0">
                <a:latin typeface="Futura Bk BT" panose="020B0502020204020303" pitchFamily="34" charset="0"/>
              </a:rPr>
              <a:t> </a:t>
            </a:r>
            <a:r>
              <a:rPr lang="en-US" sz="1050" dirty="0" smtClean="0">
                <a:latin typeface="Futura Bk BT" panose="020B0502020204020303" pitchFamily="34" charset="0"/>
              </a:rPr>
              <a:t>(2013)</a:t>
            </a:r>
            <a:endParaRPr lang="en-US" sz="1050" dirty="0">
              <a:latin typeface="Futura Bk BT" panose="020B05020202040203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634609" y="3094731"/>
            <a:ext cx="4144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Futura Bk BT" pitchFamily="34" charset="0"/>
              </a:rPr>
              <a:t>Applied to biological tissues imaging …</a:t>
            </a:r>
            <a:endParaRPr lang="fr-FR" dirty="0">
              <a:solidFill>
                <a:srgbClr val="008000"/>
              </a:solidFill>
            </a:endParaRP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84" y="1278542"/>
            <a:ext cx="1658229" cy="46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2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e 110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12" name="Rectangle 111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4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541815"/>
              </p:ext>
            </p:extLst>
          </p:nvPr>
        </p:nvGraphicFramePr>
        <p:xfrm>
          <a:off x="395536" y="2735133"/>
          <a:ext cx="8498656" cy="4014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6" name="ZoneTexte 115"/>
          <p:cNvSpPr txBox="1"/>
          <p:nvPr/>
        </p:nvSpPr>
        <p:spPr>
          <a:xfrm>
            <a:off x="85736" y="44624"/>
            <a:ext cx="7618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Measurements </a:t>
            </a:r>
            <a:r>
              <a:rPr lang="en-US" sz="1400" dirty="0">
                <a:solidFill>
                  <a:srgbClr val="00B0F0"/>
                </a:solidFill>
                <a:latin typeface="Futura Bk BT" pitchFamily="34" charset="0"/>
              </a:rPr>
              <a:t>of calibrated samples </a:t>
            </a:r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: </a:t>
            </a:r>
            <a:r>
              <a:rPr lang="en-US" sz="1400" dirty="0" smtClean="0">
                <a:solidFill>
                  <a:schemeClr val="bg1"/>
                </a:solidFill>
                <a:latin typeface="Futura Bk BT" pitchFamily="34" charset="0"/>
              </a:rPr>
              <a:t>Linear phase </a:t>
            </a:r>
            <a:r>
              <a:rPr lang="en-US" sz="1400" dirty="0" err="1" smtClean="0">
                <a:solidFill>
                  <a:schemeClr val="bg1"/>
                </a:solidFill>
                <a:latin typeface="Futura Bk BT" pitchFamily="34" charset="0"/>
              </a:rPr>
              <a:t>retardance</a:t>
            </a:r>
            <a:r>
              <a:rPr lang="en-US" sz="1400" dirty="0" smtClean="0">
                <a:solidFill>
                  <a:schemeClr val="bg1"/>
                </a:solidFill>
                <a:latin typeface="Futura Bk BT" pitchFamily="34" charset="0"/>
              </a:rPr>
              <a:t> of a </a:t>
            </a:r>
            <a:r>
              <a:rPr lang="en-US" sz="1400" dirty="0" err="1" smtClean="0">
                <a:solidFill>
                  <a:schemeClr val="bg1"/>
                </a:solidFill>
                <a:latin typeface="Futura Bk BT" pitchFamily="34" charset="0"/>
              </a:rPr>
              <a:t>Babinet</a:t>
            </a:r>
            <a:r>
              <a:rPr lang="en-US" sz="1400" dirty="0" smtClean="0">
                <a:solidFill>
                  <a:schemeClr val="bg1"/>
                </a:solidFill>
                <a:latin typeface="Futura Bk BT" pitchFamily="34" charset="0"/>
              </a:rPr>
              <a:t>-Soleil compensator</a:t>
            </a:r>
            <a:endParaRPr lang="en-US" sz="1400" dirty="0">
              <a:solidFill>
                <a:schemeClr val="bg1"/>
              </a:solidFill>
              <a:latin typeface="Futura Bk BT" pitchFamily="34" charset="0"/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4818527" y="1224784"/>
            <a:ext cx="280598" cy="958898"/>
            <a:chOff x="4818527" y="1224784"/>
            <a:chExt cx="280598" cy="958898"/>
          </a:xfrm>
        </p:grpSpPr>
        <p:sp>
          <p:nvSpPr>
            <p:cNvPr id="10" name="Rectangle 9"/>
            <p:cNvSpPr/>
            <p:nvPr/>
          </p:nvSpPr>
          <p:spPr>
            <a:xfrm flipH="1">
              <a:off x="4869011" y="1569780"/>
              <a:ext cx="230114" cy="458510"/>
            </a:xfrm>
            <a:prstGeom prst="rect">
              <a:avLst/>
            </a:prstGeom>
            <a:gradFill>
              <a:gsLst>
                <a:gs pos="0">
                  <a:srgbClr val="21D6E0"/>
                </a:gs>
                <a:gs pos="54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flipH="1">
              <a:off x="4869011" y="1414388"/>
              <a:ext cx="230114" cy="155392"/>
            </a:xfrm>
            <a:prstGeom prst="rect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flipH="1">
              <a:off x="4869011" y="2028290"/>
              <a:ext cx="230114" cy="155392"/>
            </a:xfrm>
            <a:prstGeom prst="rect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869011" y="1319586"/>
              <a:ext cx="86098" cy="948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18527" y="1224784"/>
              <a:ext cx="187066" cy="948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4046284" y="1637058"/>
            <a:ext cx="73585" cy="376628"/>
            <a:chOff x="5866567" y="3429000"/>
            <a:chExt cx="73585" cy="376628"/>
          </a:xfrm>
        </p:grpSpPr>
        <p:sp>
          <p:nvSpPr>
            <p:cNvPr id="36" name="Rectangle 35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Connecteur droit 36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Connecteur droit 37"/>
          <p:cNvCxnSpPr/>
          <p:nvPr/>
        </p:nvCxnSpPr>
        <p:spPr>
          <a:xfrm>
            <a:off x="2546759" y="1820433"/>
            <a:ext cx="3292033" cy="511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e 38"/>
          <p:cNvGrpSpPr/>
          <p:nvPr/>
        </p:nvGrpSpPr>
        <p:grpSpPr>
          <a:xfrm>
            <a:off x="5797783" y="1648118"/>
            <a:ext cx="73585" cy="376628"/>
            <a:chOff x="5866567" y="3429000"/>
            <a:chExt cx="73585" cy="376628"/>
          </a:xfrm>
        </p:grpSpPr>
        <p:sp>
          <p:nvSpPr>
            <p:cNvPr id="40" name="Rectangle 39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Connecteur droit 40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riangle isocèle 41"/>
          <p:cNvSpPr/>
          <p:nvPr/>
        </p:nvSpPr>
        <p:spPr>
          <a:xfrm rot="5400000">
            <a:off x="3889029" y="1770079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Triangle isocèle 42"/>
          <p:cNvSpPr/>
          <p:nvPr/>
        </p:nvSpPr>
        <p:spPr>
          <a:xfrm rot="16200000">
            <a:off x="5466142" y="1766428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5" name="Groupe 44"/>
          <p:cNvGrpSpPr/>
          <p:nvPr/>
        </p:nvGrpSpPr>
        <p:grpSpPr>
          <a:xfrm rot="5400000">
            <a:off x="4206881" y="1785202"/>
            <a:ext cx="71010" cy="389050"/>
            <a:chOff x="5866567" y="3429000"/>
            <a:chExt cx="73585" cy="376628"/>
          </a:xfrm>
        </p:grpSpPr>
        <p:sp>
          <p:nvSpPr>
            <p:cNvPr id="46" name="Rectangle 45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Connecteur droit 46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Arc 47"/>
          <p:cNvSpPr/>
          <p:nvPr/>
        </p:nvSpPr>
        <p:spPr>
          <a:xfrm rot="233920">
            <a:off x="4246053" y="1858166"/>
            <a:ext cx="280820" cy="289639"/>
          </a:xfrm>
          <a:prstGeom prst="arc">
            <a:avLst>
              <a:gd name="adj1" fmla="val 16976630"/>
              <a:gd name="adj2" fmla="val 0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èche droite 3"/>
          <p:cNvSpPr/>
          <p:nvPr/>
        </p:nvSpPr>
        <p:spPr>
          <a:xfrm>
            <a:off x="3202873" y="1536427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lèche droite 54"/>
          <p:cNvSpPr/>
          <p:nvPr/>
        </p:nvSpPr>
        <p:spPr>
          <a:xfrm rot="10800000">
            <a:off x="3192531" y="1887652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/>
          <p:cNvSpPr txBox="1"/>
          <p:nvPr/>
        </p:nvSpPr>
        <p:spPr>
          <a:xfrm>
            <a:off x="5380430" y="728411"/>
            <a:ext cx="3207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Futura Bk BT" panose="020B0502020204020303" pitchFamily="34" charset="0"/>
              </a:rPr>
              <a:t>Babinet-Soleil </a:t>
            </a:r>
            <a:r>
              <a:rPr lang="fr-FR" dirty="0" err="1" smtClean="0">
                <a:latin typeface="Futura Bk BT" panose="020B0502020204020303" pitchFamily="34" charset="0"/>
              </a:rPr>
              <a:t>Compensator</a:t>
            </a:r>
            <a:r>
              <a:rPr lang="fr-FR" dirty="0" smtClean="0">
                <a:latin typeface="Futura Bk BT" panose="020B0502020204020303" pitchFamily="34" charset="0"/>
              </a:rPr>
              <a:t> : </a:t>
            </a:r>
          </a:p>
          <a:p>
            <a:r>
              <a:rPr lang="fr-FR" dirty="0" err="1" smtClean="0">
                <a:latin typeface="Futura Bk BT" panose="020B0502020204020303" pitchFamily="34" charset="0"/>
              </a:rPr>
              <a:t>tunable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latin typeface="Futura Bk BT" panose="020B0502020204020303" pitchFamily="34" charset="0"/>
              </a:rPr>
              <a:t>linear</a:t>
            </a:r>
            <a:r>
              <a:rPr lang="fr-FR" dirty="0" smtClean="0">
                <a:latin typeface="Futura Bk BT" panose="020B0502020204020303" pitchFamily="34" charset="0"/>
              </a:rPr>
              <a:t> retarder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5955454" y="1666544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Mirror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4335606" y="2329515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Switchable mirror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1475656" y="1190076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Beam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exiting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the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endParaRPr lang="fr-FR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1115616" y="2079549"/>
            <a:ext cx="284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  <a:latin typeface="Futura Bk BT" panose="020B0502020204020303" pitchFamily="34" charset="0"/>
              </a:rPr>
              <a:t>Towards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and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analysis</a:t>
            </a:r>
            <a:endParaRPr lang="fr-FR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67" name="Connecteur droit avec flèche 66"/>
          <p:cNvCxnSpPr/>
          <p:nvPr/>
        </p:nvCxnSpPr>
        <p:spPr>
          <a:xfrm flipH="1" flipV="1">
            <a:off x="4207379" y="2143524"/>
            <a:ext cx="179084" cy="27341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 flipH="1">
            <a:off x="5099125" y="1034587"/>
            <a:ext cx="203764" cy="18632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e 43"/>
          <p:cNvGrpSpPr/>
          <p:nvPr/>
        </p:nvGrpSpPr>
        <p:grpSpPr>
          <a:xfrm>
            <a:off x="2117404" y="1674850"/>
            <a:ext cx="914131" cy="291165"/>
            <a:chOff x="2267744" y="3068960"/>
            <a:chExt cx="914131" cy="291165"/>
          </a:xfrm>
        </p:grpSpPr>
        <p:cxnSp>
          <p:nvCxnSpPr>
            <p:cNvPr id="49" name="Connecteur droit 48"/>
            <p:cNvCxnSpPr>
              <a:stCxn id="51" idx="0"/>
              <a:endCxn id="50" idx="30"/>
            </p:cNvCxnSpPr>
            <p:nvPr/>
          </p:nvCxnSpPr>
          <p:spPr>
            <a:xfrm flipH="1">
              <a:off x="2267744" y="3068960"/>
              <a:ext cx="847997" cy="1914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orme libre 49"/>
            <p:cNvSpPr/>
            <p:nvPr/>
          </p:nvSpPr>
          <p:spPr>
            <a:xfrm>
              <a:off x="2267744" y="3070874"/>
              <a:ext cx="887557" cy="289251"/>
            </a:xfrm>
            <a:custGeom>
              <a:avLst/>
              <a:gdLst>
                <a:gd name="connsiteX0" fmla="*/ 1084943 w 1106714"/>
                <a:gd name="connsiteY0" fmla="*/ 7257 h 1219200"/>
                <a:gd name="connsiteX1" fmla="*/ 1084943 w 1106714"/>
                <a:gd name="connsiteY1" fmla="*/ 7257 h 1219200"/>
                <a:gd name="connsiteX2" fmla="*/ 1074057 w 1106714"/>
                <a:gd name="connsiteY2" fmla="*/ 68942 h 1219200"/>
                <a:gd name="connsiteX3" fmla="*/ 1070428 w 1106714"/>
                <a:gd name="connsiteY3" fmla="*/ 79828 h 1219200"/>
                <a:gd name="connsiteX4" fmla="*/ 1055914 w 1106714"/>
                <a:gd name="connsiteY4" fmla="*/ 101600 h 1219200"/>
                <a:gd name="connsiteX5" fmla="*/ 1048657 w 1106714"/>
                <a:gd name="connsiteY5" fmla="*/ 123371 h 1219200"/>
                <a:gd name="connsiteX6" fmla="*/ 1034143 w 1106714"/>
                <a:gd name="connsiteY6" fmla="*/ 148771 h 1219200"/>
                <a:gd name="connsiteX7" fmla="*/ 1026886 w 1106714"/>
                <a:gd name="connsiteY7" fmla="*/ 177800 h 1219200"/>
                <a:gd name="connsiteX8" fmla="*/ 1023257 w 1106714"/>
                <a:gd name="connsiteY8" fmla="*/ 188685 h 1219200"/>
                <a:gd name="connsiteX9" fmla="*/ 1016000 w 1106714"/>
                <a:gd name="connsiteY9" fmla="*/ 199571 h 1219200"/>
                <a:gd name="connsiteX10" fmla="*/ 1008743 w 1106714"/>
                <a:gd name="connsiteY10" fmla="*/ 261257 h 1219200"/>
                <a:gd name="connsiteX11" fmla="*/ 997857 w 1106714"/>
                <a:gd name="connsiteY11" fmla="*/ 341085 h 1219200"/>
                <a:gd name="connsiteX12" fmla="*/ 1001486 w 1106714"/>
                <a:gd name="connsiteY12" fmla="*/ 812800 h 1219200"/>
                <a:gd name="connsiteX13" fmla="*/ 1005114 w 1106714"/>
                <a:gd name="connsiteY13" fmla="*/ 830942 h 1219200"/>
                <a:gd name="connsiteX14" fmla="*/ 1012371 w 1106714"/>
                <a:gd name="connsiteY14" fmla="*/ 878114 h 1219200"/>
                <a:gd name="connsiteX15" fmla="*/ 1019628 w 1106714"/>
                <a:gd name="connsiteY15" fmla="*/ 889000 h 1219200"/>
                <a:gd name="connsiteX16" fmla="*/ 1023257 w 1106714"/>
                <a:gd name="connsiteY16" fmla="*/ 950685 h 1219200"/>
                <a:gd name="connsiteX17" fmla="*/ 1026886 w 1106714"/>
                <a:gd name="connsiteY17" fmla="*/ 965200 h 1219200"/>
                <a:gd name="connsiteX18" fmla="*/ 1030514 w 1106714"/>
                <a:gd name="connsiteY18" fmla="*/ 1026885 h 1219200"/>
                <a:gd name="connsiteX19" fmla="*/ 1041400 w 1106714"/>
                <a:gd name="connsiteY19" fmla="*/ 1045028 h 1219200"/>
                <a:gd name="connsiteX20" fmla="*/ 1048657 w 1106714"/>
                <a:gd name="connsiteY20" fmla="*/ 1066800 h 1219200"/>
                <a:gd name="connsiteX21" fmla="*/ 1059543 w 1106714"/>
                <a:gd name="connsiteY21" fmla="*/ 1092200 h 1219200"/>
                <a:gd name="connsiteX22" fmla="*/ 1063171 w 1106714"/>
                <a:gd name="connsiteY22" fmla="*/ 1128485 h 1219200"/>
                <a:gd name="connsiteX23" fmla="*/ 1070428 w 1106714"/>
                <a:gd name="connsiteY23" fmla="*/ 1139371 h 1219200"/>
                <a:gd name="connsiteX24" fmla="*/ 1074057 w 1106714"/>
                <a:gd name="connsiteY24" fmla="*/ 1153885 h 1219200"/>
                <a:gd name="connsiteX25" fmla="*/ 1092200 w 1106714"/>
                <a:gd name="connsiteY25" fmla="*/ 1186542 h 1219200"/>
                <a:gd name="connsiteX26" fmla="*/ 1095828 w 1106714"/>
                <a:gd name="connsiteY26" fmla="*/ 1201057 h 1219200"/>
                <a:gd name="connsiteX27" fmla="*/ 1103086 w 1106714"/>
                <a:gd name="connsiteY27" fmla="*/ 1208314 h 1219200"/>
                <a:gd name="connsiteX28" fmla="*/ 1106714 w 1106714"/>
                <a:gd name="connsiteY28" fmla="*/ 1211942 h 1219200"/>
                <a:gd name="connsiteX29" fmla="*/ 0 w 1106714"/>
                <a:gd name="connsiteY29" fmla="*/ 1219200 h 1219200"/>
                <a:gd name="connsiteX30" fmla="*/ 0 w 1106714"/>
                <a:gd name="connsiteY30" fmla="*/ 0 h 1219200"/>
                <a:gd name="connsiteX31" fmla="*/ 1084943 w 1106714"/>
                <a:gd name="connsiteY31" fmla="*/ 7257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06714" h="1219200">
                  <a:moveTo>
                    <a:pt x="1084943" y="7257"/>
                  </a:moveTo>
                  <a:lnTo>
                    <a:pt x="1084943" y="7257"/>
                  </a:lnTo>
                  <a:cubicBezTo>
                    <a:pt x="1082028" y="33492"/>
                    <a:pt x="1082317" y="44163"/>
                    <a:pt x="1074057" y="68942"/>
                  </a:cubicBezTo>
                  <a:cubicBezTo>
                    <a:pt x="1072847" y="72571"/>
                    <a:pt x="1072286" y="76484"/>
                    <a:pt x="1070428" y="79828"/>
                  </a:cubicBezTo>
                  <a:cubicBezTo>
                    <a:pt x="1066192" y="87453"/>
                    <a:pt x="1055914" y="101600"/>
                    <a:pt x="1055914" y="101600"/>
                  </a:cubicBezTo>
                  <a:cubicBezTo>
                    <a:pt x="1053495" y="108857"/>
                    <a:pt x="1052078" y="116529"/>
                    <a:pt x="1048657" y="123371"/>
                  </a:cubicBezTo>
                  <a:cubicBezTo>
                    <a:pt x="1039450" y="141786"/>
                    <a:pt x="1044400" y="133384"/>
                    <a:pt x="1034143" y="148771"/>
                  </a:cubicBezTo>
                  <a:cubicBezTo>
                    <a:pt x="1031724" y="158447"/>
                    <a:pt x="1030041" y="168338"/>
                    <a:pt x="1026886" y="177800"/>
                  </a:cubicBezTo>
                  <a:cubicBezTo>
                    <a:pt x="1025676" y="181428"/>
                    <a:pt x="1024968" y="185264"/>
                    <a:pt x="1023257" y="188685"/>
                  </a:cubicBezTo>
                  <a:cubicBezTo>
                    <a:pt x="1021307" y="192586"/>
                    <a:pt x="1018419" y="195942"/>
                    <a:pt x="1016000" y="199571"/>
                  </a:cubicBezTo>
                  <a:cubicBezTo>
                    <a:pt x="1008966" y="234736"/>
                    <a:pt x="1014178" y="205096"/>
                    <a:pt x="1008743" y="261257"/>
                  </a:cubicBezTo>
                  <a:cubicBezTo>
                    <a:pt x="1001956" y="331393"/>
                    <a:pt x="1008651" y="308710"/>
                    <a:pt x="997857" y="341085"/>
                  </a:cubicBezTo>
                  <a:cubicBezTo>
                    <a:pt x="999067" y="498323"/>
                    <a:pt x="999157" y="655574"/>
                    <a:pt x="1001486" y="812800"/>
                  </a:cubicBezTo>
                  <a:cubicBezTo>
                    <a:pt x="1001577" y="818966"/>
                    <a:pt x="1004299" y="824829"/>
                    <a:pt x="1005114" y="830942"/>
                  </a:cubicBezTo>
                  <a:cubicBezTo>
                    <a:pt x="1006627" y="842286"/>
                    <a:pt x="1005685" y="864742"/>
                    <a:pt x="1012371" y="878114"/>
                  </a:cubicBezTo>
                  <a:cubicBezTo>
                    <a:pt x="1014321" y="882015"/>
                    <a:pt x="1017209" y="885371"/>
                    <a:pt x="1019628" y="889000"/>
                  </a:cubicBezTo>
                  <a:cubicBezTo>
                    <a:pt x="1020838" y="909562"/>
                    <a:pt x="1021304" y="930181"/>
                    <a:pt x="1023257" y="950685"/>
                  </a:cubicBezTo>
                  <a:cubicBezTo>
                    <a:pt x="1023730" y="955650"/>
                    <a:pt x="1026413" y="960235"/>
                    <a:pt x="1026886" y="965200"/>
                  </a:cubicBezTo>
                  <a:cubicBezTo>
                    <a:pt x="1028839" y="985704"/>
                    <a:pt x="1026830" y="1006620"/>
                    <a:pt x="1030514" y="1026885"/>
                  </a:cubicBezTo>
                  <a:cubicBezTo>
                    <a:pt x="1031776" y="1033824"/>
                    <a:pt x="1038482" y="1038607"/>
                    <a:pt x="1041400" y="1045028"/>
                  </a:cubicBezTo>
                  <a:cubicBezTo>
                    <a:pt x="1044566" y="1051992"/>
                    <a:pt x="1045236" y="1059958"/>
                    <a:pt x="1048657" y="1066800"/>
                  </a:cubicBezTo>
                  <a:cubicBezTo>
                    <a:pt x="1057625" y="1084735"/>
                    <a:pt x="1054203" y="1076183"/>
                    <a:pt x="1059543" y="1092200"/>
                  </a:cubicBezTo>
                  <a:cubicBezTo>
                    <a:pt x="1060752" y="1104295"/>
                    <a:pt x="1060438" y="1116641"/>
                    <a:pt x="1063171" y="1128485"/>
                  </a:cubicBezTo>
                  <a:cubicBezTo>
                    <a:pt x="1064152" y="1132734"/>
                    <a:pt x="1068710" y="1135363"/>
                    <a:pt x="1070428" y="1139371"/>
                  </a:cubicBezTo>
                  <a:cubicBezTo>
                    <a:pt x="1072392" y="1143955"/>
                    <a:pt x="1072205" y="1149255"/>
                    <a:pt x="1074057" y="1153885"/>
                  </a:cubicBezTo>
                  <a:cubicBezTo>
                    <a:pt x="1080476" y="1169932"/>
                    <a:pt x="1083891" y="1174079"/>
                    <a:pt x="1092200" y="1186542"/>
                  </a:cubicBezTo>
                  <a:cubicBezTo>
                    <a:pt x="1093409" y="1191380"/>
                    <a:pt x="1093598" y="1196596"/>
                    <a:pt x="1095828" y="1201057"/>
                  </a:cubicBezTo>
                  <a:cubicBezTo>
                    <a:pt x="1097358" y="1204117"/>
                    <a:pt x="1100667" y="1205895"/>
                    <a:pt x="1103086" y="1208314"/>
                  </a:cubicBezTo>
                  <a:lnTo>
                    <a:pt x="1106714" y="1211942"/>
                  </a:lnTo>
                  <a:lnTo>
                    <a:pt x="0" y="1219200"/>
                  </a:lnTo>
                  <a:lnTo>
                    <a:pt x="0" y="0"/>
                  </a:lnTo>
                  <a:lnTo>
                    <a:pt x="1084943" y="7257"/>
                  </a:lnTo>
                  <a:close/>
                </a:path>
              </a:pathLst>
            </a:custGeom>
            <a:gradFill>
              <a:gsLst>
                <a:gs pos="1000">
                  <a:schemeClr val="tx1">
                    <a:lumMod val="95000"/>
                    <a:lumOff val="5000"/>
                  </a:schemeClr>
                </a:gs>
                <a:gs pos="92000">
                  <a:srgbClr val="DCDCDC"/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049606" y="3068960"/>
              <a:ext cx="132269" cy="290422"/>
            </a:xfrm>
            <a:prstGeom prst="ellipse">
              <a:avLst/>
            </a:prstGeom>
            <a:gradFill>
              <a:gsLst>
                <a:gs pos="0">
                  <a:srgbClr val="002060"/>
                </a:gs>
                <a:gs pos="100000">
                  <a:srgbClr val="00B0F0"/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Connecteur droit 51"/>
            <p:cNvCxnSpPr>
              <a:endCxn id="50" idx="29"/>
            </p:cNvCxnSpPr>
            <p:nvPr/>
          </p:nvCxnSpPr>
          <p:spPr>
            <a:xfrm flipH="1">
              <a:off x="2267744" y="3359382"/>
              <a:ext cx="864096" cy="743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20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3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1" name="Rectangle 10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Summary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3528" y="1654090"/>
            <a:ext cx="70968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latin typeface="Futura Bk BT" pitchFamily="34" charset="0"/>
              </a:rPr>
              <a:t>How to find Mueller matrix of a sample through an optical fiber ?</a:t>
            </a:r>
          </a:p>
          <a:p>
            <a:endParaRPr lang="en-US" dirty="0" smtClean="0">
              <a:latin typeface="Futura Bk BT" pitchFamily="34" charset="0"/>
            </a:endParaRPr>
          </a:p>
          <a:p>
            <a:r>
              <a:rPr lang="en-US" dirty="0" smtClean="0">
                <a:latin typeface="Futura Bk BT" pitchFamily="34" charset="0"/>
              </a:rPr>
              <a:t>2)  </a:t>
            </a:r>
            <a:r>
              <a:rPr lang="en-US" dirty="0" err="1" smtClean="0">
                <a:latin typeface="Futura Bk BT" pitchFamily="34" charset="0"/>
              </a:rPr>
              <a:t>Polarimetric</a:t>
            </a:r>
            <a:r>
              <a:rPr lang="en-US" dirty="0" smtClean="0">
                <a:latin typeface="Futura Bk BT" pitchFamily="34" charset="0"/>
              </a:rPr>
              <a:t> characteristics measurements of calibrated samples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Polarimetric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characteristics measurement of a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waveplate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Futura Bk BT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phase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retardance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rgbClr val="008000"/>
                </a:solidFill>
                <a:latin typeface="Futura Bk BT" pitchFamily="34" charset="0"/>
              </a:rPr>
              <a:t>Linear </a:t>
            </a:r>
            <a:r>
              <a:rPr lang="en-US" dirty="0" err="1" smtClean="0">
                <a:solidFill>
                  <a:srgbClr val="008000"/>
                </a:solidFill>
                <a:latin typeface="Futura Bk BT" pitchFamily="34" charset="0"/>
              </a:rPr>
              <a:t>diattenuation</a:t>
            </a:r>
            <a:r>
              <a:rPr lang="en-US" dirty="0" smtClean="0">
                <a:solidFill>
                  <a:srgbClr val="008000"/>
                </a:solidFill>
                <a:latin typeface="Futura Bk BT" pitchFamily="34" charset="0"/>
              </a:rPr>
              <a:t> measurement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3528" y="3778897"/>
            <a:ext cx="81854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 smtClean="0">
                <a:latin typeface="Futura Bk BT" pitchFamily="34" charset="0"/>
              </a:rPr>
              <a:t>Polarimetric characteristics measurement of a linear retarder associated with</a:t>
            </a:r>
          </a:p>
          <a:p>
            <a:r>
              <a:rPr lang="en-US">
                <a:latin typeface="Futura Bk BT" pitchFamily="34" charset="0"/>
              </a:rPr>
              <a:t> </a:t>
            </a:r>
            <a:r>
              <a:rPr lang="en-US" smtClean="0">
                <a:latin typeface="Futura Bk BT" pitchFamily="34" charset="0"/>
              </a:rPr>
              <a:t>    a linear diattenuator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4)  Alternative technique to avoid fiber contribution 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5)  Conclusion</a:t>
            </a:r>
          </a:p>
          <a:p>
            <a:r>
              <a:rPr lang="en-US" smtClean="0">
                <a:latin typeface="Futura Bk BT" pitchFamily="34" charset="0"/>
              </a:rPr>
              <a:t>  </a:t>
            </a:r>
            <a:endParaRPr lang="en-US">
              <a:latin typeface="Futura Bk BT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21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e 54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56" name="Rectangle 55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5899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  <a:latin typeface="Futura Bk BT" pitchFamily="34" charset="0"/>
              </a:rPr>
              <a:t>Measurements of calibrated samples : </a:t>
            </a:r>
            <a:r>
              <a:rPr lang="en-US" sz="1400">
                <a:solidFill>
                  <a:schemeClr val="bg1"/>
                </a:solidFill>
                <a:latin typeface="Futura Bk BT" pitchFamily="34" charset="0"/>
              </a:rPr>
              <a:t>Linear </a:t>
            </a:r>
            <a:r>
              <a:rPr lang="en-US" sz="1400" dirty="0" err="1" smtClean="0">
                <a:solidFill>
                  <a:schemeClr val="bg1"/>
                </a:solidFill>
                <a:latin typeface="Futura Bk BT" pitchFamily="34" charset="0"/>
              </a:rPr>
              <a:t>diattenuation</a:t>
            </a:r>
            <a:r>
              <a:rPr lang="en-US" sz="1400" dirty="0" smtClean="0">
                <a:solidFill>
                  <a:schemeClr val="bg1"/>
                </a:solidFill>
                <a:latin typeface="Futura Bk BT" pitchFamily="34" charset="0"/>
              </a:rPr>
              <a:t> measurement</a:t>
            </a:r>
            <a:endParaRPr lang="en-US" sz="1400" dirty="0">
              <a:solidFill>
                <a:schemeClr val="bg1"/>
              </a:solidFill>
              <a:latin typeface="Futura Bk BT" pitchFamily="34" charset="0"/>
            </a:endParaRPr>
          </a:p>
        </p:txBody>
      </p:sp>
      <p:graphicFrame>
        <p:nvGraphicFramePr>
          <p:cNvPr id="53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332623"/>
              </p:ext>
            </p:extLst>
          </p:nvPr>
        </p:nvGraphicFramePr>
        <p:xfrm>
          <a:off x="251520" y="2852936"/>
          <a:ext cx="878497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oupe 14"/>
          <p:cNvGrpSpPr/>
          <p:nvPr/>
        </p:nvGrpSpPr>
        <p:grpSpPr>
          <a:xfrm>
            <a:off x="4046284" y="1637058"/>
            <a:ext cx="73585" cy="376628"/>
            <a:chOff x="5866567" y="3429000"/>
            <a:chExt cx="73585" cy="376628"/>
          </a:xfrm>
        </p:grpSpPr>
        <p:sp>
          <p:nvSpPr>
            <p:cNvPr id="16" name="Rectangle 15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Connecteur droit 17"/>
          <p:cNvCxnSpPr/>
          <p:nvPr/>
        </p:nvCxnSpPr>
        <p:spPr>
          <a:xfrm>
            <a:off x="2546759" y="1820433"/>
            <a:ext cx="3292033" cy="511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/>
          <p:cNvGrpSpPr/>
          <p:nvPr/>
        </p:nvGrpSpPr>
        <p:grpSpPr>
          <a:xfrm>
            <a:off x="5797783" y="1648118"/>
            <a:ext cx="73585" cy="376628"/>
            <a:chOff x="5866567" y="3429000"/>
            <a:chExt cx="73585" cy="376628"/>
          </a:xfrm>
        </p:grpSpPr>
        <p:sp>
          <p:nvSpPr>
            <p:cNvPr id="21" name="Rectangle 20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onnecteur droit 21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riangle isocèle 22"/>
          <p:cNvSpPr/>
          <p:nvPr/>
        </p:nvSpPr>
        <p:spPr>
          <a:xfrm rot="5400000">
            <a:off x="3889029" y="1770079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Triangle isocèle 23"/>
          <p:cNvSpPr/>
          <p:nvPr/>
        </p:nvSpPr>
        <p:spPr>
          <a:xfrm rot="16200000">
            <a:off x="5466142" y="1766428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5" name="Groupe 24"/>
          <p:cNvGrpSpPr/>
          <p:nvPr/>
        </p:nvGrpSpPr>
        <p:grpSpPr>
          <a:xfrm rot="5400000">
            <a:off x="4206881" y="1785202"/>
            <a:ext cx="71010" cy="389050"/>
            <a:chOff x="5866567" y="3429000"/>
            <a:chExt cx="73585" cy="376628"/>
          </a:xfrm>
        </p:grpSpPr>
        <p:sp>
          <p:nvSpPr>
            <p:cNvPr id="26" name="Rectangle 25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Arc 27"/>
          <p:cNvSpPr/>
          <p:nvPr/>
        </p:nvSpPr>
        <p:spPr>
          <a:xfrm rot="233920">
            <a:off x="4246053" y="1858166"/>
            <a:ext cx="280820" cy="289639"/>
          </a:xfrm>
          <a:prstGeom prst="arc">
            <a:avLst>
              <a:gd name="adj1" fmla="val 16976630"/>
              <a:gd name="adj2" fmla="val 0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èche droite 28"/>
          <p:cNvSpPr/>
          <p:nvPr/>
        </p:nvSpPr>
        <p:spPr>
          <a:xfrm>
            <a:off x="3202873" y="1536427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droite 29"/>
          <p:cNvSpPr/>
          <p:nvPr/>
        </p:nvSpPr>
        <p:spPr>
          <a:xfrm rot="10800000">
            <a:off x="3192531" y="1887652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5459036" y="775085"/>
            <a:ext cx="322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Futura Bk BT" panose="020B0502020204020303" pitchFamily="34" charset="0"/>
              </a:rPr>
              <a:t>Tilted</a:t>
            </a:r>
            <a:r>
              <a:rPr lang="fr-FR" dirty="0" smtClean="0">
                <a:latin typeface="Futura Bk BT" panose="020B0502020204020303" pitchFamily="34" charset="0"/>
              </a:rPr>
              <a:t> glass plate </a:t>
            </a:r>
            <a:r>
              <a:rPr lang="fr-FR" dirty="0" err="1" smtClean="0">
                <a:latin typeface="Futura Bk BT" panose="020B0502020204020303" pitchFamily="34" charset="0"/>
              </a:rPr>
              <a:t>with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el-GR" dirty="0" smtClean="0">
                <a:latin typeface="+mj-lt"/>
                <a:cs typeface="Times New Roman" panose="02020603050405020304" pitchFamily="18" charset="0"/>
              </a:rPr>
              <a:t>α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 angle </a:t>
            </a:r>
            <a:r>
              <a:rPr lang="fr-FR" dirty="0" smtClean="0">
                <a:latin typeface="Futura Bk BT" panose="020B0502020204020303" pitchFamily="34" charset="0"/>
              </a:rPr>
              <a:t>:</a:t>
            </a:r>
          </a:p>
          <a:p>
            <a:r>
              <a:rPr lang="fr-FR" dirty="0" err="1">
                <a:latin typeface="Futura Bk BT" panose="020B0502020204020303" pitchFamily="34" charset="0"/>
              </a:rPr>
              <a:t>t</a:t>
            </a:r>
            <a:r>
              <a:rPr lang="fr-FR" dirty="0" err="1" smtClean="0">
                <a:latin typeface="Futura Bk BT" panose="020B0502020204020303" pitchFamily="34" charset="0"/>
              </a:rPr>
              <a:t>unable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latin typeface="Futura Bk BT" panose="020B0502020204020303" pitchFamily="34" charset="0"/>
              </a:rPr>
              <a:t>linear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latin typeface="Futura Bk BT" panose="020B0502020204020303" pitchFamily="34" charset="0"/>
              </a:rPr>
              <a:t>diattenuator</a:t>
            </a:r>
            <a:endParaRPr lang="fr-FR" dirty="0" smtClean="0">
              <a:latin typeface="Futura Bk BT" panose="020B0502020204020303" pitchFamily="34" charset="0"/>
            </a:endParaRPr>
          </a:p>
          <a:p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955454" y="1666544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Mirror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335606" y="2329515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Switchable mirror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331640" y="1190076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Beam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exiting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the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endParaRPr lang="fr-FR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043608" y="2079549"/>
            <a:ext cx="284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  <a:latin typeface="Futura Bk BT" panose="020B0502020204020303" pitchFamily="34" charset="0"/>
              </a:rPr>
              <a:t>Towards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and </a:t>
            </a:r>
            <a:r>
              <a:rPr lang="fr-FR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analysis</a:t>
            </a:r>
            <a:endParaRPr lang="fr-FR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H="1" flipV="1">
            <a:off x="4207379" y="2143524"/>
            <a:ext cx="179084" cy="27341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5269447" y="1143271"/>
            <a:ext cx="199039" cy="24635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rot="2342071">
            <a:off x="4959485" y="1385138"/>
            <a:ext cx="59054" cy="832737"/>
          </a:xfrm>
          <a:prstGeom prst="rect">
            <a:avLst/>
          </a:prstGeom>
          <a:gradFill>
            <a:gsLst>
              <a:gs pos="0">
                <a:srgbClr val="5E9EFF"/>
              </a:gs>
              <a:gs pos="99000">
                <a:schemeClr val="accent1">
                  <a:lumMod val="75000"/>
                </a:schemeClr>
              </a:gs>
            </a:gsLst>
            <a:lin ang="5400000" scaled="0"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Connecteur droit 60"/>
          <p:cNvCxnSpPr/>
          <p:nvPr/>
        </p:nvCxnSpPr>
        <p:spPr>
          <a:xfrm>
            <a:off x="4695437" y="1604613"/>
            <a:ext cx="472492" cy="36825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rc 61"/>
          <p:cNvSpPr/>
          <p:nvPr/>
        </p:nvSpPr>
        <p:spPr>
          <a:xfrm rot="12951276">
            <a:off x="4820854" y="1666690"/>
            <a:ext cx="282760" cy="286954"/>
          </a:xfrm>
          <a:prstGeom prst="arc">
            <a:avLst>
              <a:gd name="adj1" fmla="val 1912875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Connecteur droit 62"/>
          <p:cNvCxnSpPr/>
          <p:nvPr/>
        </p:nvCxnSpPr>
        <p:spPr>
          <a:xfrm>
            <a:off x="4815391" y="1822207"/>
            <a:ext cx="38410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4423884" y="1495801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+mj-lt"/>
                <a:cs typeface="Times New Roman" panose="02020603050405020304" pitchFamily="18" charset="0"/>
              </a:rPr>
              <a:t>α</a:t>
            </a:r>
            <a:endParaRPr lang="en-US" dirty="0">
              <a:latin typeface="+mj-lt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2045743" y="1654579"/>
            <a:ext cx="914131" cy="291165"/>
            <a:chOff x="2267744" y="3068960"/>
            <a:chExt cx="914131" cy="291165"/>
          </a:xfrm>
        </p:grpSpPr>
        <p:cxnSp>
          <p:nvCxnSpPr>
            <p:cNvPr id="39" name="Connecteur droit 38"/>
            <p:cNvCxnSpPr>
              <a:stCxn id="41" idx="0"/>
              <a:endCxn id="40" idx="30"/>
            </p:cNvCxnSpPr>
            <p:nvPr/>
          </p:nvCxnSpPr>
          <p:spPr>
            <a:xfrm flipH="1">
              <a:off x="2267744" y="3068960"/>
              <a:ext cx="847997" cy="1914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orme libre 39"/>
            <p:cNvSpPr/>
            <p:nvPr/>
          </p:nvSpPr>
          <p:spPr>
            <a:xfrm>
              <a:off x="2267744" y="3070874"/>
              <a:ext cx="887557" cy="289251"/>
            </a:xfrm>
            <a:custGeom>
              <a:avLst/>
              <a:gdLst>
                <a:gd name="connsiteX0" fmla="*/ 1084943 w 1106714"/>
                <a:gd name="connsiteY0" fmla="*/ 7257 h 1219200"/>
                <a:gd name="connsiteX1" fmla="*/ 1084943 w 1106714"/>
                <a:gd name="connsiteY1" fmla="*/ 7257 h 1219200"/>
                <a:gd name="connsiteX2" fmla="*/ 1074057 w 1106714"/>
                <a:gd name="connsiteY2" fmla="*/ 68942 h 1219200"/>
                <a:gd name="connsiteX3" fmla="*/ 1070428 w 1106714"/>
                <a:gd name="connsiteY3" fmla="*/ 79828 h 1219200"/>
                <a:gd name="connsiteX4" fmla="*/ 1055914 w 1106714"/>
                <a:gd name="connsiteY4" fmla="*/ 101600 h 1219200"/>
                <a:gd name="connsiteX5" fmla="*/ 1048657 w 1106714"/>
                <a:gd name="connsiteY5" fmla="*/ 123371 h 1219200"/>
                <a:gd name="connsiteX6" fmla="*/ 1034143 w 1106714"/>
                <a:gd name="connsiteY6" fmla="*/ 148771 h 1219200"/>
                <a:gd name="connsiteX7" fmla="*/ 1026886 w 1106714"/>
                <a:gd name="connsiteY7" fmla="*/ 177800 h 1219200"/>
                <a:gd name="connsiteX8" fmla="*/ 1023257 w 1106714"/>
                <a:gd name="connsiteY8" fmla="*/ 188685 h 1219200"/>
                <a:gd name="connsiteX9" fmla="*/ 1016000 w 1106714"/>
                <a:gd name="connsiteY9" fmla="*/ 199571 h 1219200"/>
                <a:gd name="connsiteX10" fmla="*/ 1008743 w 1106714"/>
                <a:gd name="connsiteY10" fmla="*/ 261257 h 1219200"/>
                <a:gd name="connsiteX11" fmla="*/ 997857 w 1106714"/>
                <a:gd name="connsiteY11" fmla="*/ 341085 h 1219200"/>
                <a:gd name="connsiteX12" fmla="*/ 1001486 w 1106714"/>
                <a:gd name="connsiteY12" fmla="*/ 812800 h 1219200"/>
                <a:gd name="connsiteX13" fmla="*/ 1005114 w 1106714"/>
                <a:gd name="connsiteY13" fmla="*/ 830942 h 1219200"/>
                <a:gd name="connsiteX14" fmla="*/ 1012371 w 1106714"/>
                <a:gd name="connsiteY14" fmla="*/ 878114 h 1219200"/>
                <a:gd name="connsiteX15" fmla="*/ 1019628 w 1106714"/>
                <a:gd name="connsiteY15" fmla="*/ 889000 h 1219200"/>
                <a:gd name="connsiteX16" fmla="*/ 1023257 w 1106714"/>
                <a:gd name="connsiteY16" fmla="*/ 950685 h 1219200"/>
                <a:gd name="connsiteX17" fmla="*/ 1026886 w 1106714"/>
                <a:gd name="connsiteY17" fmla="*/ 965200 h 1219200"/>
                <a:gd name="connsiteX18" fmla="*/ 1030514 w 1106714"/>
                <a:gd name="connsiteY18" fmla="*/ 1026885 h 1219200"/>
                <a:gd name="connsiteX19" fmla="*/ 1041400 w 1106714"/>
                <a:gd name="connsiteY19" fmla="*/ 1045028 h 1219200"/>
                <a:gd name="connsiteX20" fmla="*/ 1048657 w 1106714"/>
                <a:gd name="connsiteY20" fmla="*/ 1066800 h 1219200"/>
                <a:gd name="connsiteX21" fmla="*/ 1059543 w 1106714"/>
                <a:gd name="connsiteY21" fmla="*/ 1092200 h 1219200"/>
                <a:gd name="connsiteX22" fmla="*/ 1063171 w 1106714"/>
                <a:gd name="connsiteY22" fmla="*/ 1128485 h 1219200"/>
                <a:gd name="connsiteX23" fmla="*/ 1070428 w 1106714"/>
                <a:gd name="connsiteY23" fmla="*/ 1139371 h 1219200"/>
                <a:gd name="connsiteX24" fmla="*/ 1074057 w 1106714"/>
                <a:gd name="connsiteY24" fmla="*/ 1153885 h 1219200"/>
                <a:gd name="connsiteX25" fmla="*/ 1092200 w 1106714"/>
                <a:gd name="connsiteY25" fmla="*/ 1186542 h 1219200"/>
                <a:gd name="connsiteX26" fmla="*/ 1095828 w 1106714"/>
                <a:gd name="connsiteY26" fmla="*/ 1201057 h 1219200"/>
                <a:gd name="connsiteX27" fmla="*/ 1103086 w 1106714"/>
                <a:gd name="connsiteY27" fmla="*/ 1208314 h 1219200"/>
                <a:gd name="connsiteX28" fmla="*/ 1106714 w 1106714"/>
                <a:gd name="connsiteY28" fmla="*/ 1211942 h 1219200"/>
                <a:gd name="connsiteX29" fmla="*/ 0 w 1106714"/>
                <a:gd name="connsiteY29" fmla="*/ 1219200 h 1219200"/>
                <a:gd name="connsiteX30" fmla="*/ 0 w 1106714"/>
                <a:gd name="connsiteY30" fmla="*/ 0 h 1219200"/>
                <a:gd name="connsiteX31" fmla="*/ 1084943 w 1106714"/>
                <a:gd name="connsiteY31" fmla="*/ 7257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06714" h="1219200">
                  <a:moveTo>
                    <a:pt x="1084943" y="7257"/>
                  </a:moveTo>
                  <a:lnTo>
                    <a:pt x="1084943" y="7257"/>
                  </a:lnTo>
                  <a:cubicBezTo>
                    <a:pt x="1082028" y="33492"/>
                    <a:pt x="1082317" y="44163"/>
                    <a:pt x="1074057" y="68942"/>
                  </a:cubicBezTo>
                  <a:cubicBezTo>
                    <a:pt x="1072847" y="72571"/>
                    <a:pt x="1072286" y="76484"/>
                    <a:pt x="1070428" y="79828"/>
                  </a:cubicBezTo>
                  <a:cubicBezTo>
                    <a:pt x="1066192" y="87453"/>
                    <a:pt x="1055914" y="101600"/>
                    <a:pt x="1055914" y="101600"/>
                  </a:cubicBezTo>
                  <a:cubicBezTo>
                    <a:pt x="1053495" y="108857"/>
                    <a:pt x="1052078" y="116529"/>
                    <a:pt x="1048657" y="123371"/>
                  </a:cubicBezTo>
                  <a:cubicBezTo>
                    <a:pt x="1039450" y="141786"/>
                    <a:pt x="1044400" y="133384"/>
                    <a:pt x="1034143" y="148771"/>
                  </a:cubicBezTo>
                  <a:cubicBezTo>
                    <a:pt x="1031724" y="158447"/>
                    <a:pt x="1030041" y="168338"/>
                    <a:pt x="1026886" y="177800"/>
                  </a:cubicBezTo>
                  <a:cubicBezTo>
                    <a:pt x="1025676" y="181428"/>
                    <a:pt x="1024968" y="185264"/>
                    <a:pt x="1023257" y="188685"/>
                  </a:cubicBezTo>
                  <a:cubicBezTo>
                    <a:pt x="1021307" y="192586"/>
                    <a:pt x="1018419" y="195942"/>
                    <a:pt x="1016000" y="199571"/>
                  </a:cubicBezTo>
                  <a:cubicBezTo>
                    <a:pt x="1008966" y="234736"/>
                    <a:pt x="1014178" y="205096"/>
                    <a:pt x="1008743" y="261257"/>
                  </a:cubicBezTo>
                  <a:cubicBezTo>
                    <a:pt x="1001956" y="331393"/>
                    <a:pt x="1008651" y="308710"/>
                    <a:pt x="997857" y="341085"/>
                  </a:cubicBezTo>
                  <a:cubicBezTo>
                    <a:pt x="999067" y="498323"/>
                    <a:pt x="999157" y="655574"/>
                    <a:pt x="1001486" y="812800"/>
                  </a:cubicBezTo>
                  <a:cubicBezTo>
                    <a:pt x="1001577" y="818966"/>
                    <a:pt x="1004299" y="824829"/>
                    <a:pt x="1005114" y="830942"/>
                  </a:cubicBezTo>
                  <a:cubicBezTo>
                    <a:pt x="1006627" y="842286"/>
                    <a:pt x="1005685" y="864742"/>
                    <a:pt x="1012371" y="878114"/>
                  </a:cubicBezTo>
                  <a:cubicBezTo>
                    <a:pt x="1014321" y="882015"/>
                    <a:pt x="1017209" y="885371"/>
                    <a:pt x="1019628" y="889000"/>
                  </a:cubicBezTo>
                  <a:cubicBezTo>
                    <a:pt x="1020838" y="909562"/>
                    <a:pt x="1021304" y="930181"/>
                    <a:pt x="1023257" y="950685"/>
                  </a:cubicBezTo>
                  <a:cubicBezTo>
                    <a:pt x="1023730" y="955650"/>
                    <a:pt x="1026413" y="960235"/>
                    <a:pt x="1026886" y="965200"/>
                  </a:cubicBezTo>
                  <a:cubicBezTo>
                    <a:pt x="1028839" y="985704"/>
                    <a:pt x="1026830" y="1006620"/>
                    <a:pt x="1030514" y="1026885"/>
                  </a:cubicBezTo>
                  <a:cubicBezTo>
                    <a:pt x="1031776" y="1033824"/>
                    <a:pt x="1038482" y="1038607"/>
                    <a:pt x="1041400" y="1045028"/>
                  </a:cubicBezTo>
                  <a:cubicBezTo>
                    <a:pt x="1044566" y="1051992"/>
                    <a:pt x="1045236" y="1059958"/>
                    <a:pt x="1048657" y="1066800"/>
                  </a:cubicBezTo>
                  <a:cubicBezTo>
                    <a:pt x="1057625" y="1084735"/>
                    <a:pt x="1054203" y="1076183"/>
                    <a:pt x="1059543" y="1092200"/>
                  </a:cubicBezTo>
                  <a:cubicBezTo>
                    <a:pt x="1060752" y="1104295"/>
                    <a:pt x="1060438" y="1116641"/>
                    <a:pt x="1063171" y="1128485"/>
                  </a:cubicBezTo>
                  <a:cubicBezTo>
                    <a:pt x="1064152" y="1132734"/>
                    <a:pt x="1068710" y="1135363"/>
                    <a:pt x="1070428" y="1139371"/>
                  </a:cubicBezTo>
                  <a:cubicBezTo>
                    <a:pt x="1072392" y="1143955"/>
                    <a:pt x="1072205" y="1149255"/>
                    <a:pt x="1074057" y="1153885"/>
                  </a:cubicBezTo>
                  <a:cubicBezTo>
                    <a:pt x="1080476" y="1169932"/>
                    <a:pt x="1083891" y="1174079"/>
                    <a:pt x="1092200" y="1186542"/>
                  </a:cubicBezTo>
                  <a:cubicBezTo>
                    <a:pt x="1093409" y="1191380"/>
                    <a:pt x="1093598" y="1196596"/>
                    <a:pt x="1095828" y="1201057"/>
                  </a:cubicBezTo>
                  <a:cubicBezTo>
                    <a:pt x="1097358" y="1204117"/>
                    <a:pt x="1100667" y="1205895"/>
                    <a:pt x="1103086" y="1208314"/>
                  </a:cubicBezTo>
                  <a:lnTo>
                    <a:pt x="1106714" y="1211942"/>
                  </a:lnTo>
                  <a:lnTo>
                    <a:pt x="0" y="1219200"/>
                  </a:lnTo>
                  <a:lnTo>
                    <a:pt x="0" y="0"/>
                  </a:lnTo>
                  <a:lnTo>
                    <a:pt x="1084943" y="7257"/>
                  </a:lnTo>
                  <a:close/>
                </a:path>
              </a:pathLst>
            </a:custGeom>
            <a:gradFill>
              <a:gsLst>
                <a:gs pos="1000">
                  <a:schemeClr val="tx1">
                    <a:lumMod val="95000"/>
                    <a:lumOff val="5000"/>
                  </a:schemeClr>
                </a:gs>
                <a:gs pos="92000">
                  <a:srgbClr val="DCDCDC"/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llipse 40"/>
            <p:cNvSpPr/>
            <p:nvPr/>
          </p:nvSpPr>
          <p:spPr>
            <a:xfrm>
              <a:off x="3049606" y="3068960"/>
              <a:ext cx="132269" cy="290422"/>
            </a:xfrm>
            <a:prstGeom prst="ellipse">
              <a:avLst/>
            </a:prstGeom>
            <a:gradFill>
              <a:gsLst>
                <a:gs pos="0">
                  <a:srgbClr val="002060"/>
                </a:gs>
                <a:gs pos="100000">
                  <a:srgbClr val="00B0F0"/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Connecteur droit 41"/>
            <p:cNvCxnSpPr>
              <a:endCxn id="40" idx="29"/>
            </p:cNvCxnSpPr>
            <p:nvPr/>
          </p:nvCxnSpPr>
          <p:spPr>
            <a:xfrm flipH="1">
              <a:off x="2267744" y="3359382"/>
              <a:ext cx="864096" cy="743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22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1" name="Rectangle 10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Summary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3528" y="1654090"/>
            <a:ext cx="70968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latin typeface="Futura Bk BT" pitchFamily="34" charset="0"/>
              </a:rPr>
              <a:t>How to find Mueller matrix of a sample through an optical fiber ?</a:t>
            </a:r>
          </a:p>
          <a:p>
            <a:endParaRPr lang="en-US" dirty="0" smtClean="0">
              <a:latin typeface="Futura Bk BT" pitchFamily="34" charset="0"/>
            </a:endParaRPr>
          </a:p>
          <a:p>
            <a:r>
              <a:rPr lang="en-US" dirty="0" smtClean="0">
                <a:latin typeface="Futura Bk BT" pitchFamily="34" charset="0"/>
              </a:rPr>
              <a:t>2)  </a:t>
            </a:r>
            <a:r>
              <a:rPr lang="en-US" dirty="0" err="1" smtClean="0">
                <a:latin typeface="Futura Bk BT" pitchFamily="34" charset="0"/>
              </a:rPr>
              <a:t>Polarimetric</a:t>
            </a:r>
            <a:r>
              <a:rPr lang="en-US" dirty="0" smtClean="0">
                <a:latin typeface="Futura Bk BT" pitchFamily="34" charset="0"/>
              </a:rPr>
              <a:t> characteristics measurements of calibrated samples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Polarimetric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characteristics measurement of a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waveplate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Futura Bk BT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phase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retardance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diattenuation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3528" y="3778897"/>
            <a:ext cx="81854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>
                <a:solidFill>
                  <a:srgbClr val="00B050"/>
                </a:solidFill>
                <a:latin typeface="Futura Bk BT" pitchFamily="34" charset="0"/>
              </a:rPr>
              <a:t>Polarimetric characteristics measurement of a linear retarder associated with</a:t>
            </a:r>
          </a:p>
          <a:p>
            <a:r>
              <a:rPr lang="en-US">
                <a:solidFill>
                  <a:srgbClr val="00B050"/>
                </a:solidFill>
                <a:latin typeface="Futura Bk BT" pitchFamily="34" charset="0"/>
              </a:rPr>
              <a:t>     a linear diattenuator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4)  Alternative technique to avoid fiber contribution 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5)  Conclusion</a:t>
            </a:r>
          </a:p>
          <a:p>
            <a:r>
              <a:rPr lang="en-US" smtClean="0">
                <a:latin typeface="Futura Bk BT" pitchFamily="34" charset="0"/>
              </a:rPr>
              <a:t>  </a:t>
            </a:r>
            <a:endParaRPr lang="en-US" dirty="0">
              <a:latin typeface="Futura Bk BT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23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4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e 54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56" name="Rectangle 55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4269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Experimental validation : </a:t>
            </a:r>
            <a:r>
              <a:rPr lang="en-US" sz="1400" smtClean="0">
                <a:solidFill>
                  <a:schemeClr val="bg1"/>
                </a:solidFill>
                <a:latin typeface="Futura Bk BT" pitchFamily="34" charset="0"/>
              </a:rPr>
              <a:t>Association of components</a:t>
            </a:r>
            <a:endParaRPr lang="en-US" sz="1400" dirty="0">
              <a:solidFill>
                <a:schemeClr val="bg1"/>
              </a:solidFill>
              <a:latin typeface="Futura Bk BT" pitchFamily="34" charset="0"/>
            </a:endParaRPr>
          </a:p>
        </p:txBody>
      </p:sp>
      <p:graphicFrame>
        <p:nvGraphicFramePr>
          <p:cNvPr id="11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933138"/>
              </p:ext>
            </p:extLst>
          </p:nvPr>
        </p:nvGraphicFramePr>
        <p:xfrm>
          <a:off x="251521" y="3076905"/>
          <a:ext cx="8712968" cy="3591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7" name="Groupe 46"/>
          <p:cNvGrpSpPr/>
          <p:nvPr/>
        </p:nvGrpSpPr>
        <p:grpSpPr>
          <a:xfrm>
            <a:off x="4261026" y="1224784"/>
            <a:ext cx="280598" cy="958898"/>
            <a:chOff x="4818527" y="1224784"/>
            <a:chExt cx="280598" cy="958898"/>
          </a:xfrm>
        </p:grpSpPr>
        <p:sp>
          <p:nvSpPr>
            <p:cNvPr id="48" name="Rectangle 47"/>
            <p:cNvSpPr/>
            <p:nvPr/>
          </p:nvSpPr>
          <p:spPr>
            <a:xfrm flipH="1">
              <a:off x="4869011" y="1569780"/>
              <a:ext cx="230114" cy="458510"/>
            </a:xfrm>
            <a:prstGeom prst="rect">
              <a:avLst/>
            </a:prstGeom>
            <a:gradFill>
              <a:gsLst>
                <a:gs pos="0">
                  <a:srgbClr val="21D6E0"/>
                </a:gs>
                <a:gs pos="54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" name="Rectangle 48"/>
            <p:cNvSpPr/>
            <p:nvPr/>
          </p:nvSpPr>
          <p:spPr>
            <a:xfrm flipH="1">
              <a:off x="4869011" y="1414388"/>
              <a:ext cx="230114" cy="155392"/>
            </a:xfrm>
            <a:prstGeom prst="rect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/>
            <p:cNvSpPr/>
            <p:nvPr/>
          </p:nvSpPr>
          <p:spPr>
            <a:xfrm flipH="1">
              <a:off x="4869011" y="2028290"/>
              <a:ext cx="230114" cy="155392"/>
            </a:xfrm>
            <a:prstGeom prst="rect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869011" y="1319586"/>
              <a:ext cx="86098" cy="948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818527" y="1224784"/>
              <a:ext cx="187066" cy="948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3488783" y="1637058"/>
            <a:ext cx="73585" cy="376628"/>
            <a:chOff x="5866567" y="3429000"/>
            <a:chExt cx="73585" cy="376628"/>
          </a:xfrm>
        </p:grpSpPr>
        <p:sp>
          <p:nvSpPr>
            <p:cNvPr id="58" name="Rectangle 57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59" name="Connecteur droit 58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Connecteur droit 59"/>
          <p:cNvCxnSpPr/>
          <p:nvPr/>
        </p:nvCxnSpPr>
        <p:spPr>
          <a:xfrm>
            <a:off x="1989258" y="1820433"/>
            <a:ext cx="4030892" cy="1774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e 60"/>
          <p:cNvGrpSpPr/>
          <p:nvPr/>
        </p:nvGrpSpPr>
        <p:grpSpPr>
          <a:xfrm>
            <a:off x="5958715" y="1648118"/>
            <a:ext cx="73585" cy="376628"/>
            <a:chOff x="5866567" y="3429000"/>
            <a:chExt cx="73585" cy="376628"/>
          </a:xfrm>
        </p:grpSpPr>
        <p:sp>
          <p:nvSpPr>
            <p:cNvPr id="62" name="Rectangle 61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63" name="Connecteur droit 62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riangle isocèle 63"/>
          <p:cNvSpPr/>
          <p:nvPr/>
        </p:nvSpPr>
        <p:spPr>
          <a:xfrm rot="5400000">
            <a:off x="3331528" y="1770079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65" name="Triangle isocèle 64"/>
          <p:cNvSpPr/>
          <p:nvPr/>
        </p:nvSpPr>
        <p:spPr>
          <a:xfrm rot="16200000">
            <a:off x="4908641" y="1766428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grpSp>
        <p:nvGrpSpPr>
          <p:cNvPr id="66" name="Groupe 65"/>
          <p:cNvGrpSpPr/>
          <p:nvPr/>
        </p:nvGrpSpPr>
        <p:grpSpPr>
          <a:xfrm rot="5400000">
            <a:off x="3649380" y="1785202"/>
            <a:ext cx="71010" cy="389050"/>
            <a:chOff x="5866567" y="3429000"/>
            <a:chExt cx="73585" cy="376628"/>
          </a:xfrm>
        </p:grpSpPr>
        <p:sp>
          <p:nvSpPr>
            <p:cNvPr id="67" name="Rectangle 66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68" name="Connecteur droit 67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Arc 68"/>
          <p:cNvSpPr/>
          <p:nvPr/>
        </p:nvSpPr>
        <p:spPr>
          <a:xfrm rot="233920">
            <a:off x="3688552" y="1858166"/>
            <a:ext cx="280820" cy="289639"/>
          </a:xfrm>
          <a:prstGeom prst="arc">
            <a:avLst>
              <a:gd name="adj1" fmla="val 16976630"/>
              <a:gd name="adj2" fmla="val 0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0" name="Flèche droite 69"/>
          <p:cNvSpPr/>
          <p:nvPr/>
        </p:nvSpPr>
        <p:spPr>
          <a:xfrm>
            <a:off x="2645372" y="1536427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1" name="Flèche droite 70"/>
          <p:cNvSpPr/>
          <p:nvPr/>
        </p:nvSpPr>
        <p:spPr>
          <a:xfrm rot="10800000">
            <a:off x="2635030" y="1887652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ZoneTexte 71"/>
          <p:cNvSpPr txBox="1"/>
          <p:nvPr/>
        </p:nvSpPr>
        <p:spPr>
          <a:xfrm>
            <a:off x="4730509" y="796010"/>
            <a:ext cx="4305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Futura Bk BT" panose="020B0502020204020303" pitchFamily="34" charset="0"/>
              </a:rPr>
              <a:t>Babinet-Soleil </a:t>
            </a:r>
            <a:r>
              <a:rPr lang="fr-FR" sz="1600" dirty="0" err="1" smtClean="0">
                <a:latin typeface="Futura Bk BT" panose="020B0502020204020303" pitchFamily="34" charset="0"/>
              </a:rPr>
              <a:t>Compensator</a:t>
            </a:r>
            <a:r>
              <a:rPr lang="fr-FR" sz="1600" dirty="0" smtClean="0">
                <a:latin typeface="Futura Bk BT" panose="020B0502020204020303" pitchFamily="34" charset="0"/>
              </a:rPr>
              <a:t> : </a:t>
            </a:r>
          </a:p>
          <a:p>
            <a:r>
              <a:rPr lang="fr-FR" sz="1600" dirty="0" err="1" smtClean="0">
                <a:latin typeface="Futura Bk BT" panose="020B0502020204020303" pitchFamily="34" charset="0"/>
              </a:rPr>
              <a:t>tunable</a:t>
            </a:r>
            <a:r>
              <a:rPr lang="fr-FR" sz="1600" dirty="0" smtClean="0">
                <a:latin typeface="Futura Bk BT" panose="020B0502020204020303" pitchFamily="34" charset="0"/>
              </a:rPr>
              <a:t> </a:t>
            </a:r>
            <a:r>
              <a:rPr lang="fr-FR" sz="1600" dirty="0" err="1" smtClean="0">
                <a:latin typeface="Futura Bk BT" panose="020B0502020204020303" pitchFamily="34" charset="0"/>
              </a:rPr>
              <a:t>linear</a:t>
            </a:r>
            <a:r>
              <a:rPr lang="fr-FR" sz="1600" dirty="0" smtClean="0">
                <a:latin typeface="Futura Bk BT" panose="020B0502020204020303" pitchFamily="34" charset="0"/>
              </a:rPr>
              <a:t> retarder : </a:t>
            </a:r>
            <a:r>
              <a:rPr lang="fr-FR" sz="1600" b="1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FAST AXIS SET </a:t>
            </a:r>
            <a:r>
              <a:rPr lang="fr-FR" sz="1600" b="1" smtClean="0">
                <a:solidFill>
                  <a:srgbClr val="008000"/>
                </a:solidFill>
                <a:latin typeface="Futura Bk BT" panose="020B0502020204020303" pitchFamily="34" charset="0"/>
              </a:rPr>
              <a:t>AT 0°</a:t>
            </a:r>
            <a:endParaRPr lang="fr-FR" sz="1600" b="1" dirty="0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6116386" y="166654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Futura Bk BT" panose="020B0502020204020303" pitchFamily="34" charset="0"/>
              </a:rPr>
              <a:t>Mirror</a:t>
            </a:r>
            <a:endParaRPr lang="fr-FR" sz="1600" dirty="0">
              <a:latin typeface="Futura Bk BT" panose="020B0502020204020303" pitchFamily="34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2987225" y="2525919"/>
            <a:ext cx="1750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atin typeface="Futura Bk BT" panose="020B0502020204020303" pitchFamily="34" charset="0"/>
              </a:rPr>
              <a:t>Switchable mirror</a:t>
            </a:r>
            <a:endParaRPr lang="fr-FR" sz="1600" dirty="0">
              <a:latin typeface="Futura Bk BT" panose="020B0502020204020303" pitchFamily="34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1251314" y="1190076"/>
            <a:ext cx="2194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Beam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exiting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the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endParaRPr lang="fr-FR" sz="1600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918155" y="2079549"/>
            <a:ext cx="2551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solidFill>
                  <a:srgbClr val="FF0000"/>
                </a:solidFill>
                <a:latin typeface="Futura Bk BT" panose="020B0502020204020303" pitchFamily="34" charset="0"/>
              </a:rPr>
              <a:t>Towards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and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analysis</a:t>
            </a:r>
            <a:endParaRPr lang="fr-FR" sz="1600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77" name="Connecteur droit avec flèche 76"/>
          <p:cNvCxnSpPr/>
          <p:nvPr/>
        </p:nvCxnSpPr>
        <p:spPr>
          <a:xfrm flipV="1">
            <a:off x="3635274" y="2143525"/>
            <a:ext cx="0" cy="27693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 flipH="1">
            <a:off x="4541624" y="1034587"/>
            <a:ext cx="203764" cy="18632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5639596" y="2153575"/>
            <a:ext cx="3034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Futura Bk BT" panose="020B0502020204020303" pitchFamily="34" charset="0"/>
              </a:rPr>
              <a:t>Tilted</a:t>
            </a:r>
            <a:r>
              <a:rPr lang="fr-FR" sz="1600" dirty="0" smtClean="0">
                <a:latin typeface="Futura Bk BT" panose="020B0502020204020303" pitchFamily="34" charset="0"/>
              </a:rPr>
              <a:t> glass plate </a:t>
            </a:r>
            <a:r>
              <a:rPr lang="fr-FR" sz="1600" dirty="0" err="1" smtClean="0">
                <a:latin typeface="Futura Bk BT" panose="020B0502020204020303" pitchFamily="34" charset="0"/>
              </a:rPr>
              <a:t>with</a:t>
            </a:r>
            <a:r>
              <a:rPr lang="fr-FR" sz="1600" dirty="0" smtClean="0">
                <a:latin typeface="Futura Bk BT" panose="020B0502020204020303" pitchFamily="34" charset="0"/>
              </a:rPr>
              <a:t> </a:t>
            </a:r>
            <a:r>
              <a:rPr lang="el-GR" sz="1600" dirty="0" smtClean="0">
                <a:latin typeface="+mj-lt"/>
                <a:cs typeface="Times New Roman" panose="02020603050405020304" pitchFamily="18" charset="0"/>
              </a:rPr>
              <a:t>α</a:t>
            </a:r>
            <a:r>
              <a:rPr lang="fr-FR" sz="1600" dirty="0" smtClean="0">
                <a:latin typeface="+mj-lt"/>
                <a:cs typeface="Times New Roman" panose="02020603050405020304" pitchFamily="18" charset="0"/>
              </a:rPr>
              <a:t> angle </a:t>
            </a:r>
            <a:r>
              <a:rPr lang="fr-FR" sz="1600" dirty="0" smtClean="0">
                <a:latin typeface="Futura Bk BT" panose="020B0502020204020303" pitchFamily="34" charset="0"/>
              </a:rPr>
              <a:t>:</a:t>
            </a:r>
          </a:p>
          <a:p>
            <a:r>
              <a:rPr lang="fr-FR" sz="1600" dirty="0" err="1" smtClean="0">
                <a:latin typeface="Futura Bk BT" panose="020B0502020204020303" pitchFamily="34" charset="0"/>
              </a:rPr>
              <a:t>Fixed</a:t>
            </a:r>
            <a:r>
              <a:rPr lang="fr-FR" sz="1600" dirty="0" smtClean="0">
                <a:latin typeface="Futura Bk BT" panose="020B0502020204020303" pitchFamily="34" charset="0"/>
              </a:rPr>
              <a:t> </a:t>
            </a:r>
            <a:r>
              <a:rPr lang="fr-FR" sz="1600" err="1" smtClean="0">
                <a:latin typeface="Futura Bk BT" panose="020B0502020204020303" pitchFamily="34" charset="0"/>
              </a:rPr>
              <a:t>linear</a:t>
            </a:r>
            <a:r>
              <a:rPr lang="fr-FR" sz="1600" smtClean="0">
                <a:latin typeface="Futura Bk BT" panose="020B0502020204020303" pitchFamily="34" charset="0"/>
              </a:rPr>
              <a:t> diattenuator (</a:t>
            </a:r>
            <a:r>
              <a:rPr lang="fr-FR" sz="1600" smtClean="0">
                <a:cs typeface="Times New Roman" panose="02020603050405020304" pitchFamily="18" charset="0"/>
              </a:rPr>
              <a:t>≈</a:t>
            </a:r>
            <a:r>
              <a:rPr lang="fr-FR" sz="1600" smtClean="0">
                <a:latin typeface="Futura Bk BT" panose="020B0502020204020303" pitchFamily="34" charset="0"/>
                <a:cs typeface="Times New Roman" panose="02020603050405020304" pitchFamily="18" charset="0"/>
              </a:rPr>
              <a:t>17%)</a:t>
            </a:r>
            <a:endParaRPr lang="fr-FR" sz="1600" dirty="0" smtClean="0"/>
          </a:p>
          <a:p>
            <a:endParaRPr lang="fr-FR" sz="1600" dirty="0">
              <a:latin typeface="Futura Bk BT" panose="020B0502020204020303" pitchFamily="34" charset="0"/>
            </a:endParaRPr>
          </a:p>
        </p:txBody>
      </p:sp>
      <p:cxnSp>
        <p:nvCxnSpPr>
          <p:cNvPr id="80" name="Connecteur droit avec flèche 79"/>
          <p:cNvCxnSpPr/>
          <p:nvPr/>
        </p:nvCxnSpPr>
        <p:spPr>
          <a:xfrm flipH="1" flipV="1">
            <a:off x="5510521" y="2073158"/>
            <a:ext cx="167956" cy="19095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 rot="2342071">
            <a:off x="5468719" y="1385138"/>
            <a:ext cx="59054" cy="832737"/>
          </a:xfrm>
          <a:prstGeom prst="rect">
            <a:avLst/>
          </a:prstGeom>
          <a:gradFill>
            <a:gsLst>
              <a:gs pos="0">
                <a:srgbClr val="5E9EFF"/>
              </a:gs>
              <a:gs pos="99000">
                <a:schemeClr val="accent1">
                  <a:lumMod val="75000"/>
                </a:schemeClr>
              </a:gs>
            </a:gsLst>
            <a:lin ang="5400000" scaled="0"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82" name="Connecteur droit 81"/>
          <p:cNvCxnSpPr/>
          <p:nvPr/>
        </p:nvCxnSpPr>
        <p:spPr>
          <a:xfrm>
            <a:off x="5204671" y="1604613"/>
            <a:ext cx="472492" cy="36825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Arc 82"/>
          <p:cNvSpPr/>
          <p:nvPr/>
        </p:nvSpPr>
        <p:spPr>
          <a:xfrm rot="12951276">
            <a:off x="5330088" y="1666690"/>
            <a:ext cx="282760" cy="286954"/>
          </a:xfrm>
          <a:prstGeom prst="arc">
            <a:avLst>
              <a:gd name="adj1" fmla="val 1912875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84" name="Connecteur droit 83"/>
          <p:cNvCxnSpPr/>
          <p:nvPr/>
        </p:nvCxnSpPr>
        <p:spPr>
          <a:xfrm>
            <a:off x="5324625" y="1822207"/>
            <a:ext cx="38410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84"/>
          <p:cNvSpPr txBox="1"/>
          <p:nvPr/>
        </p:nvSpPr>
        <p:spPr>
          <a:xfrm>
            <a:off x="5038758" y="154909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+mj-lt"/>
                <a:cs typeface="Times New Roman" panose="02020603050405020304" pitchFamily="18" charset="0"/>
              </a:rPr>
              <a:t>α</a:t>
            </a:r>
            <a:endParaRPr lang="en-US" sz="1600" dirty="0">
              <a:latin typeface="+mj-lt"/>
            </a:endParaRPr>
          </a:p>
        </p:txBody>
      </p:sp>
      <p:sp>
        <p:nvSpPr>
          <p:cNvPr id="86" name="Flèche en arc 85"/>
          <p:cNvSpPr/>
          <p:nvPr/>
        </p:nvSpPr>
        <p:spPr>
          <a:xfrm rot="7945616" flipH="1">
            <a:off x="389662" y="5175746"/>
            <a:ext cx="1723306" cy="1278322"/>
          </a:xfrm>
          <a:prstGeom prst="circularArrow">
            <a:avLst>
              <a:gd name="adj1" fmla="val 11167"/>
              <a:gd name="adj2" fmla="val 1142319"/>
              <a:gd name="adj3" fmla="val 279374"/>
              <a:gd name="adj4" fmla="val 19897438"/>
              <a:gd name="adj5" fmla="val 161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Flèche en arc 86"/>
          <p:cNvSpPr/>
          <p:nvPr/>
        </p:nvSpPr>
        <p:spPr>
          <a:xfrm rot="18311807" flipH="1">
            <a:off x="7439865" y="3698611"/>
            <a:ext cx="1498862" cy="1275212"/>
          </a:xfrm>
          <a:prstGeom prst="circularArrow">
            <a:avLst>
              <a:gd name="adj1" fmla="val 11167"/>
              <a:gd name="adj2" fmla="val 1142319"/>
              <a:gd name="adj3" fmla="val 279374"/>
              <a:gd name="adj4" fmla="val 19897438"/>
              <a:gd name="adj5" fmla="val 16139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8" name="Groupe 87"/>
          <p:cNvGrpSpPr/>
          <p:nvPr/>
        </p:nvGrpSpPr>
        <p:grpSpPr>
          <a:xfrm>
            <a:off x="1642132" y="1666544"/>
            <a:ext cx="914131" cy="291165"/>
            <a:chOff x="2267744" y="3068960"/>
            <a:chExt cx="914131" cy="291165"/>
          </a:xfrm>
        </p:grpSpPr>
        <p:cxnSp>
          <p:nvCxnSpPr>
            <p:cNvPr id="89" name="Connecteur droit 88"/>
            <p:cNvCxnSpPr>
              <a:stCxn id="91" idx="0"/>
              <a:endCxn id="90" idx="30"/>
            </p:cNvCxnSpPr>
            <p:nvPr/>
          </p:nvCxnSpPr>
          <p:spPr>
            <a:xfrm flipH="1">
              <a:off x="2267744" y="3068960"/>
              <a:ext cx="847997" cy="1914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Forme libre 89"/>
            <p:cNvSpPr/>
            <p:nvPr/>
          </p:nvSpPr>
          <p:spPr>
            <a:xfrm>
              <a:off x="2267744" y="3070874"/>
              <a:ext cx="887557" cy="289251"/>
            </a:xfrm>
            <a:custGeom>
              <a:avLst/>
              <a:gdLst>
                <a:gd name="connsiteX0" fmla="*/ 1084943 w 1106714"/>
                <a:gd name="connsiteY0" fmla="*/ 7257 h 1219200"/>
                <a:gd name="connsiteX1" fmla="*/ 1084943 w 1106714"/>
                <a:gd name="connsiteY1" fmla="*/ 7257 h 1219200"/>
                <a:gd name="connsiteX2" fmla="*/ 1074057 w 1106714"/>
                <a:gd name="connsiteY2" fmla="*/ 68942 h 1219200"/>
                <a:gd name="connsiteX3" fmla="*/ 1070428 w 1106714"/>
                <a:gd name="connsiteY3" fmla="*/ 79828 h 1219200"/>
                <a:gd name="connsiteX4" fmla="*/ 1055914 w 1106714"/>
                <a:gd name="connsiteY4" fmla="*/ 101600 h 1219200"/>
                <a:gd name="connsiteX5" fmla="*/ 1048657 w 1106714"/>
                <a:gd name="connsiteY5" fmla="*/ 123371 h 1219200"/>
                <a:gd name="connsiteX6" fmla="*/ 1034143 w 1106714"/>
                <a:gd name="connsiteY6" fmla="*/ 148771 h 1219200"/>
                <a:gd name="connsiteX7" fmla="*/ 1026886 w 1106714"/>
                <a:gd name="connsiteY7" fmla="*/ 177800 h 1219200"/>
                <a:gd name="connsiteX8" fmla="*/ 1023257 w 1106714"/>
                <a:gd name="connsiteY8" fmla="*/ 188685 h 1219200"/>
                <a:gd name="connsiteX9" fmla="*/ 1016000 w 1106714"/>
                <a:gd name="connsiteY9" fmla="*/ 199571 h 1219200"/>
                <a:gd name="connsiteX10" fmla="*/ 1008743 w 1106714"/>
                <a:gd name="connsiteY10" fmla="*/ 261257 h 1219200"/>
                <a:gd name="connsiteX11" fmla="*/ 997857 w 1106714"/>
                <a:gd name="connsiteY11" fmla="*/ 341085 h 1219200"/>
                <a:gd name="connsiteX12" fmla="*/ 1001486 w 1106714"/>
                <a:gd name="connsiteY12" fmla="*/ 812800 h 1219200"/>
                <a:gd name="connsiteX13" fmla="*/ 1005114 w 1106714"/>
                <a:gd name="connsiteY13" fmla="*/ 830942 h 1219200"/>
                <a:gd name="connsiteX14" fmla="*/ 1012371 w 1106714"/>
                <a:gd name="connsiteY14" fmla="*/ 878114 h 1219200"/>
                <a:gd name="connsiteX15" fmla="*/ 1019628 w 1106714"/>
                <a:gd name="connsiteY15" fmla="*/ 889000 h 1219200"/>
                <a:gd name="connsiteX16" fmla="*/ 1023257 w 1106714"/>
                <a:gd name="connsiteY16" fmla="*/ 950685 h 1219200"/>
                <a:gd name="connsiteX17" fmla="*/ 1026886 w 1106714"/>
                <a:gd name="connsiteY17" fmla="*/ 965200 h 1219200"/>
                <a:gd name="connsiteX18" fmla="*/ 1030514 w 1106714"/>
                <a:gd name="connsiteY18" fmla="*/ 1026885 h 1219200"/>
                <a:gd name="connsiteX19" fmla="*/ 1041400 w 1106714"/>
                <a:gd name="connsiteY19" fmla="*/ 1045028 h 1219200"/>
                <a:gd name="connsiteX20" fmla="*/ 1048657 w 1106714"/>
                <a:gd name="connsiteY20" fmla="*/ 1066800 h 1219200"/>
                <a:gd name="connsiteX21" fmla="*/ 1059543 w 1106714"/>
                <a:gd name="connsiteY21" fmla="*/ 1092200 h 1219200"/>
                <a:gd name="connsiteX22" fmla="*/ 1063171 w 1106714"/>
                <a:gd name="connsiteY22" fmla="*/ 1128485 h 1219200"/>
                <a:gd name="connsiteX23" fmla="*/ 1070428 w 1106714"/>
                <a:gd name="connsiteY23" fmla="*/ 1139371 h 1219200"/>
                <a:gd name="connsiteX24" fmla="*/ 1074057 w 1106714"/>
                <a:gd name="connsiteY24" fmla="*/ 1153885 h 1219200"/>
                <a:gd name="connsiteX25" fmla="*/ 1092200 w 1106714"/>
                <a:gd name="connsiteY25" fmla="*/ 1186542 h 1219200"/>
                <a:gd name="connsiteX26" fmla="*/ 1095828 w 1106714"/>
                <a:gd name="connsiteY26" fmla="*/ 1201057 h 1219200"/>
                <a:gd name="connsiteX27" fmla="*/ 1103086 w 1106714"/>
                <a:gd name="connsiteY27" fmla="*/ 1208314 h 1219200"/>
                <a:gd name="connsiteX28" fmla="*/ 1106714 w 1106714"/>
                <a:gd name="connsiteY28" fmla="*/ 1211942 h 1219200"/>
                <a:gd name="connsiteX29" fmla="*/ 0 w 1106714"/>
                <a:gd name="connsiteY29" fmla="*/ 1219200 h 1219200"/>
                <a:gd name="connsiteX30" fmla="*/ 0 w 1106714"/>
                <a:gd name="connsiteY30" fmla="*/ 0 h 1219200"/>
                <a:gd name="connsiteX31" fmla="*/ 1084943 w 1106714"/>
                <a:gd name="connsiteY31" fmla="*/ 7257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06714" h="1219200">
                  <a:moveTo>
                    <a:pt x="1084943" y="7257"/>
                  </a:moveTo>
                  <a:lnTo>
                    <a:pt x="1084943" y="7257"/>
                  </a:lnTo>
                  <a:cubicBezTo>
                    <a:pt x="1082028" y="33492"/>
                    <a:pt x="1082317" y="44163"/>
                    <a:pt x="1074057" y="68942"/>
                  </a:cubicBezTo>
                  <a:cubicBezTo>
                    <a:pt x="1072847" y="72571"/>
                    <a:pt x="1072286" y="76484"/>
                    <a:pt x="1070428" y="79828"/>
                  </a:cubicBezTo>
                  <a:cubicBezTo>
                    <a:pt x="1066192" y="87453"/>
                    <a:pt x="1055914" y="101600"/>
                    <a:pt x="1055914" y="101600"/>
                  </a:cubicBezTo>
                  <a:cubicBezTo>
                    <a:pt x="1053495" y="108857"/>
                    <a:pt x="1052078" y="116529"/>
                    <a:pt x="1048657" y="123371"/>
                  </a:cubicBezTo>
                  <a:cubicBezTo>
                    <a:pt x="1039450" y="141786"/>
                    <a:pt x="1044400" y="133384"/>
                    <a:pt x="1034143" y="148771"/>
                  </a:cubicBezTo>
                  <a:cubicBezTo>
                    <a:pt x="1031724" y="158447"/>
                    <a:pt x="1030041" y="168338"/>
                    <a:pt x="1026886" y="177800"/>
                  </a:cubicBezTo>
                  <a:cubicBezTo>
                    <a:pt x="1025676" y="181428"/>
                    <a:pt x="1024968" y="185264"/>
                    <a:pt x="1023257" y="188685"/>
                  </a:cubicBezTo>
                  <a:cubicBezTo>
                    <a:pt x="1021307" y="192586"/>
                    <a:pt x="1018419" y="195942"/>
                    <a:pt x="1016000" y="199571"/>
                  </a:cubicBezTo>
                  <a:cubicBezTo>
                    <a:pt x="1008966" y="234736"/>
                    <a:pt x="1014178" y="205096"/>
                    <a:pt x="1008743" y="261257"/>
                  </a:cubicBezTo>
                  <a:cubicBezTo>
                    <a:pt x="1001956" y="331393"/>
                    <a:pt x="1008651" y="308710"/>
                    <a:pt x="997857" y="341085"/>
                  </a:cubicBezTo>
                  <a:cubicBezTo>
                    <a:pt x="999067" y="498323"/>
                    <a:pt x="999157" y="655574"/>
                    <a:pt x="1001486" y="812800"/>
                  </a:cubicBezTo>
                  <a:cubicBezTo>
                    <a:pt x="1001577" y="818966"/>
                    <a:pt x="1004299" y="824829"/>
                    <a:pt x="1005114" y="830942"/>
                  </a:cubicBezTo>
                  <a:cubicBezTo>
                    <a:pt x="1006627" y="842286"/>
                    <a:pt x="1005685" y="864742"/>
                    <a:pt x="1012371" y="878114"/>
                  </a:cubicBezTo>
                  <a:cubicBezTo>
                    <a:pt x="1014321" y="882015"/>
                    <a:pt x="1017209" y="885371"/>
                    <a:pt x="1019628" y="889000"/>
                  </a:cubicBezTo>
                  <a:cubicBezTo>
                    <a:pt x="1020838" y="909562"/>
                    <a:pt x="1021304" y="930181"/>
                    <a:pt x="1023257" y="950685"/>
                  </a:cubicBezTo>
                  <a:cubicBezTo>
                    <a:pt x="1023730" y="955650"/>
                    <a:pt x="1026413" y="960235"/>
                    <a:pt x="1026886" y="965200"/>
                  </a:cubicBezTo>
                  <a:cubicBezTo>
                    <a:pt x="1028839" y="985704"/>
                    <a:pt x="1026830" y="1006620"/>
                    <a:pt x="1030514" y="1026885"/>
                  </a:cubicBezTo>
                  <a:cubicBezTo>
                    <a:pt x="1031776" y="1033824"/>
                    <a:pt x="1038482" y="1038607"/>
                    <a:pt x="1041400" y="1045028"/>
                  </a:cubicBezTo>
                  <a:cubicBezTo>
                    <a:pt x="1044566" y="1051992"/>
                    <a:pt x="1045236" y="1059958"/>
                    <a:pt x="1048657" y="1066800"/>
                  </a:cubicBezTo>
                  <a:cubicBezTo>
                    <a:pt x="1057625" y="1084735"/>
                    <a:pt x="1054203" y="1076183"/>
                    <a:pt x="1059543" y="1092200"/>
                  </a:cubicBezTo>
                  <a:cubicBezTo>
                    <a:pt x="1060752" y="1104295"/>
                    <a:pt x="1060438" y="1116641"/>
                    <a:pt x="1063171" y="1128485"/>
                  </a:cubicBezTo>
                  <a:cubicBezTo>
                    <a:pt x="1064152" y="1132734"/>
                    <a:pt x="1068710" y="1135363"/>
                    <a:pt x="1070428" y="1139371"/>
                  </a:cubicBezTo>
                  <a:cubicBezTo>
                    <a:pt x="1072392" y="1143955"/>
                    <a:pt x="1072205" y="1149255"/>
                    <a:pt x="1074057" y="1153885"/>
                  </a:cubicBezTo>
                  <a:cubicBezTo>
                    <a:pt x="1080476" y="1169932"/>
                    <a:pt x="1083891" y="1174079"/>
                    <a:pt x="1092200" y="1186542"/>
                  </a:cubicBezTo>
                  <a:cubicBezTo>
                    <a:pt x="1093409" y="1191380"/>
                    <a:pt x="1093598" y="1196596"/>
                    <a:pt x="1095828" y="1201057"/>
                  </a:cubicBezTo>
                  <a:cubicBezTo>
                    <a:pt x="1097358" y="1204117"/>
                    <a:pt x="1100667" y="1205895"/>
                    <a:pt x="1103086" y="1208314"/>
                  </a:cubicBezTo>
                  <a:lnTo>
                    <a:pt x="1106714" y="1211942"/>
                  </a:lnTo>
                  <a:lnTo>
                    <a:pt x="0" y="1219200"/>
                  </a:lnTo>
                  <a:lnTo>
                    <a:pt x="0" y="0"/>
                  </a:lnTo>
                  <a:lnTo>
                    <a:pt x="1084943" y="7257"/>
                  </a:lnTo>
                  <a:close/>
                </a:path>
              </a:pathLst>
            </a:custGeom>
            <a:gradFill>
              <a:gsLst>
                <a:gs pos="1000">
                  <a:schemeClr val="tx1">
                    <a:lumMod val="95000"/>
                    <a:lumOff val="5000"/>
                  </a:schemeClr>
                </a:gs>
                <a:gs pos="92000">
                  <a:srgbClr val="DCDCDC"/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Ellipse 90"/>
            <p:cNvSpPr/>
            <p:nvPr/>
          </p:nvSpPr>
          <p:spPr>
            <a:xfrm>
              <a:off x="3049606" y="3068960"/>
              <a:ext cx="132269" cy="290422"/>
            </a:xfrm>
            <a:prstGeom prst="ellipse">
              <a:avLst/>
            </a:prstGeom>
            <a:gradFill>
              <a:gsLst>
                <a:gs pos="0">
                  <a:srgbClr val="002060"/>
                </a:gs>
                <a:gs pos="100000">
                  <a:srgbClr val="00B0F0"/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Connecteur droit 91"/>
            <p:cNvCxnSpPr>
              <a:endCxn id="90" idx="29"/>
            </p:cNvCxnSpPr>
            <p:nvPr/>
          </p:nvCxnSpPr>
          <p:spPr>
            <a:xfrm flipH="1">
              <a:off x="2267744" y="3359382"/>
              <a:ext cx="864096" cy="743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24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7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e 54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56" name="Rectangle 55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564688"/>
              </p:ext>
            </p:extLst>
          </p:nvPr>
        </p:nvGraphicFramePr>
        <p:xfrm>
          <a:off x="116430" y="2996952"/>
          <a:ext cx="8920065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oupe 10"/>
          <p:cNvGrpSpPr/>
          <p:nvPr/>
        </p:nvGrpSpPr>
        <p:grpSpPr>
          <a:xfrm>
            <a:off x="4261026" y="1224784"/>
            <a:ext cx="280598" cy="958898"/>
            <a:chOff x="4818527" y="1224784"/>
            <a:chExt cx="280598" cy="958898"/>
          </a:xfrm>
        </p:grpSpPr>
        <p:sp>
          <p:nvSpPr>
            <p:cNvPr id="12" name="Rectangle 11"/>
            <p:cNvSpPr/>
            <p:nvPr/>
          </p:nvSpPr>
          <p:spPr>
            <a:xfrm flipH="1">
              <a:off x="4869011" y="1569780"/>
              <a:ext cx="230114" cy="458510"/>
            </a:xfrm>
            <a:prstGeom prst="rect">
              <a:avLst/>
            </a:prstGeom>
            <a:gradFill>
              <a:gsLst>
                <a:gs pos="0">
                  <a:srgbClr val="21D6E0"/>
                </a:gs>
                <a:gs pos="54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Rectangle 12"/>
            <p:cNvSpPr/>
            <p:nvPr/>
          </p:nvSpPr>
          <p:spPr>
            <a:xfrm flipH="1">
              <a:off x="4869011" y="1414388"/>
              <a:ext cx="230114" cy="155392"/>
            </a:xfrm>
            <a:prstGeom prst="rect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/>
            <p:cNvSpPr/>
            <p:nvPr/>
          </p:nvSpPr>
          <p:spPr>
            <a:xfrm flipH="1">
              <a:off x="4869011" y="2028290"/>
              <a:ext cx="230114" cy="155392"/>
            </a:xfrm>
            <a:prstGeom prst="rect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69011" y="1319586"/>
              <a:ext cx="86098" cy="948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18527" y="1224784"/>
              <a:ext cx="187066" cy="948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3488783" y="1637058"/>
            <a:ext cx="73585" cy="376628"/>
            <a:chOff x="5866567" y="3429000"/>
            <a:chExt cx="73585" cy="376628"/>
          </a:xfrm>
        </p:grpSpPr>
        <p:sp>
          <p:nvSpPr>
            <p:cNvPr id="18" name="Rectangle 17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9" name="Connecteur droit 18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  <a:alpha val="3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Connecteur droit 20"/>
          <p:cNvCxnSpPr/>
          <p:nvPr/>
        </p:nvCxnSpPr>
        <p:spPr>
          <a:xfrm>
            <a:off x="1989258" y="1820433"/>
            <a:ext cx="4030892" cy="1774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/>
          <p:cNvGrpSpPr/>
          <p:nvPr/>
        </p:nvGrpSpPr>
        <p:grpSpPr>
          <a:xfrm>
            <a:off x="5958715" y="1648118"/>
            <a:ext cx="73585" cy="376628"/>
            <a:chOff x="5866567" y="3429000"/>
            <a:chExt cx="73585" cy="376628"/>
          </a:xfrm>
        </p:grpSpPr>
        <p:sp>
          <p:nvSpPr>
            <p:cNvPr id="23" name="Rectangle 22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riangle isocèle 24"/>
          <p:cNvSpPr/>
          <p:nvPr/>
        </p:nvSpPr>
        <p:spPr>
          <a:xfrm rot="5400000">
            <a:off x="3331528" y="1770079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26" name="Triangle isocèle 25"/>
          <p:cNvSpPr/>
          <p:nvPr/>
        </p:nvSpPr>
        <p:spPr>
          <a:xfrm rot="16200000">
            <a:off x="4908641" y="1766428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grpSp>
        <p:nvGrpSpPr>
          <p:cNvPr id="27" name="Groupe 26"/>
          <p:cNvGrpSpPr/>
          <p:nvPr/>
        </p:nvGrpSpPr>
        <p:grpSpPr>
          <a:xfrm rot="5400000">
            <a:off x="3649380" y="1785202"/>
            <a:ext cx="71010" cy="389050"/>
            <a:chOff x="5866567" y="3429000"/>
            <a:chExt cx="73585" cy="376628"/>
          </a:xfrm>
        </p:grpSpPr>
        <p:sp>
          <p:nvSpPr>
            <p:cNvPr id="28" name="Rectangle 27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Arc 29"/>
          <p:cNvSpPr/>
          <p:nvPr/>
        </p:nvSpPr>
        <p:spPr>
          <a:xfrm rot="233920">
            <a:off x="3688552" y="1858166"/>
            <a:ext cx="280820" cy="289639"/>
          </a:xfrm>
          <a:prstGeom prst="arc">
            <a:avLst>
              <a:gd name="adj1" fmla="val 16976630"/>
              <a:gd name="adj2" fmla="val 0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Flèche droite 30"/>
          <p:cNvSpPr/>
          <p:nvPr/>
        </p:nvSpPr>
        <p:spPr>
          <a:xfrm>
            <a:off x="2645372" y="1536427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" name="Flèche droite 31"/>
          <p:cNvSpPr/>
          <p:nvPr/>
        </p:nvSpPr>
        <p:spPr>
          <a:xfrm rot="10800000">
            <a:off x="2635030" y="1887652"/>
            <a:ext cx="432048" cy="201144"/>
          </a:xfrm>
          <a:prstGeom prst="rightArrow">
            <a:avLst>
              <a:gd name="adj1" fmla="val 50000"/>
              <a:gd name="adj2" fmla="val 1341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3" name="ZoneTexte 32"/>
          <p:cNvSpPr txBox="1"/>
          <p:nvPr/>
        </p:nvSpPr>
        <p:spPr>
          <a:xfrm>
            <a:off x="4730509" y="796010"/>
            <a:ext cx="4305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Futura Bk BT" panose="020B0502020204020303" pitchFamily="34" charset="0"/>
              </a:rPr>
              <a:t>Babinet-Soleil </a:t>
            </a:r>
            <a:r>
              <a:rPr lang="fr-FR" sz="1600" dirty="0" err="1" smtClean="0">
                <a:latin typeface="Futura Bk BT" panose="020B0502020204020303" pitchFamily="34" charset="0"/>
              </a:rPr>
              <a:t>Compensator</a:t>
            </a:r>
            <a:r>
              <a:rPr lang="fr-FR" sz="1600" dirty="0" smtClean="0">
                <a:latin typeface="Futura Bk BT" panose="020B0502020204020303" pitchFamily="34" charset="0"/>
              </a:rPr>
              <a:t> : </a:t>
            </a:r>
          </a:p>
          <a:p>
            <a:r>
              <a:rPr lang="fr-FR" sz="1600" dirty="0" err="1" smtClean="0">
                <a:latin typeface="Futura Bk BT" panose="020B0502020204020303" pitchFamily="34" charset="0"/>
              </a:rPr>
              <a:t>tunable</a:t>
            </a:r>
            <a:r>
              <a:rPr lang="fr-FR" sz="1600" dirty="0" smtClean="0">
                <a:latin typeface="Futura Bk BT" panose="020B0502020204020303" pitchFamily="34" charset="0"/>
              </a:rPr>
              <a:t> </a:t>
            </a:r>
            <a:r>
              <a:rPr lang="fr-FR" sz="1600" dirty="0" err="1" smtClean="0">
                <a:latin typeface="Futura Bk BT" panose="020B0502020204020303" pitchFamily="34" charset="0"/>
              </a:rPr>
              <a:t>linear</a:t>
            </a:r>
            <a:r>
              <a:rPr lang="fr-FR" sz="1600" dirty="0" smtClean="0">
                <a:latin typeface="Futura Bk BT" panose="020B0502020204020303" pitchFamily="34" charset="0"/>
              </a:rPr>
              <a:t> retarder : </a:t>
            </a:r>
            <a:r>
              <a:rPr lang="fr-FR" sz="1600" b="1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FAST AXIS SET AT </a:t>
            </a:r>
            <a:r>
              <a:rPr lang="fr-FR" sz="1600" b="1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45°</a:t>
            </a:r>
            <a:endParaRPr lang="fr-FR" sz="1600" b="1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116386" y="166654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Futura Bk BT" panose="020B0502020204020303" pitchFamily="34" charset="0"/>
              </a:rPr>
              <a:t>Mirror</a:t>
            </a:r>
            <a:endParaRPr lang="fr-FR" sz="1600" dirty="0">
              <a:latin typeface="Futura Bk BT" panose="020B0502020204020303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987225" y="2525919"/>
            <a:ext cx="1750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atin typeface="Futura Bk BT" panose="020B0502020204020303" pitchFamily="34" charset="0"/>
              </a:rPr>
              <a:t>Switchable mirror</a:t>
            </a:r>
            <a:endParaRPr lang="fr-FR" sz="1600" dirty="0">
              <a:latin typeface="Futura Bk BT" panose="020B0502020204020303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251314" y="1190076"/>
            <a:ext cx="2194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Beam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exiting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the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endParaRPr lang="fr-FR" sz="1600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918155" y="2079549"/>
            <a:ext cx="2551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solidFill>
                  <a:srgbClr val="FF0000"/>
                </a:solidFill>
                <a:latin typeface="Futura Bk BT" panose="020B0502020204020303" pitchFamily="34" charset="0"/>
              </a:rPr>
              <a:t>Towards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fiber</a:t>
            </a:r>
            <a:r>
              <a:rPr lang="fr-FR" sz="16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and </a:t>
            </a:r>
            <a:r>
              <a:rPr lang="fr-FR" sz="1600" dirty="0" err="1" smtClean="0">
                <a:solidFill>
                  <a:srgbClr val="FF0000"/>
                </a:solidFill>
                <a:latin typeface="Futura Bk BT" panose="020B0502020204020303" pitchFamily="34" charset="0"/>
              </a:rPr>
              <a:t>analysis</a:t>
            </a:r>
            <a:endParaRPr lang="fr-FR" sz="1600" dirty="0">
              <a:solidFill>
                <a:srgbClr val="FF0000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 flipV="1">
            <a:off x="3635274" y="2143525"/>
            <a:ext cx="0" cy="27693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H="1">
            <a:off x="4541624" y="1034587"/>
            <a:ext cx="203764" cy="18632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5639596" y="2153575"/>
            <a:ext cx="3034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Futura Bk BT" panose="020B0502020204020303" pitchFamily="34" charset="0"/>
              </a:rPr>
              <a:t>Tilted</a:t>
            </a:r>
            <a:r>
              <a:rPr lang="fr-FR" sz="1600" dirty="0" smtClean="0">
                <a:latin typeface="Futura Bk BT" panose="020B0502020204020303" pitchFamily="34" charset="0"/>
              </a:rPr>
              <a:t> glass plate </a:t>
            </a:r>
            <a:r>
              <a:rPr lang="fr-FR" sz="1600" dirty="0" err="1" smtClean="0">
                <a:latin typeface="Futura Bk BT" panose="020B0502020204020303" pitchFamily="34" charset="0"/>
              </a:rPr>
              <a:t>with</a:t>
            </a:r>
            <a:r>
              <a:rPr lang="fr-FR" sz="1600" dirty="0" smtClean="0">
                <a:latin typeface="Futura Bk BT" panose="020B0502020204020303" pitchFamily="34" charset="0"/>
              </a:rPr>
              <a:t> </a:t>
            </a:r>
            <a:r>
              <a:rPr lang="el-GR" sz="1600" dirty="0" smtClean="0">
                <a:latin typeface="+mj-lt"/>
                <a:cs typeface="Times New Roman" panose="02020603050405020304" pitchFamily="18" charset="0"/>
              </a:rPr>
              <a:t>α</a:t>
            </a:r>
            <a:r>
              <a:rPr lang="fr-FR" sz="1600" dirty="0" smtClean="0">
                <a:latin typeface="+mj-lt"/>
                <a:cs typeface="Times New Roman" panose="02020603050405020304" pitchFamily="18" charset="0"/>
              </a:rPr>
              <a:t> angle </a:t>
            </a:r>
            <a:r>
              <a:rPr lang="fr-FR" sz="1600" dirty="0" smtClean="0">
                <a:latin typeface="Futura Bk BT" panose="020B0502020204020303" pitchFamily="34" charset="0"/>
              </a:rPr>
              <a:t>:</a:t>
            </a:r>
          </a:p>
          <a:p>
            <a:r>
              <a:rPr lang="fr-FR" sz="1600" dirty="0" err="1" smtClean="0">
                <a:latin typeface="Futura Bk BT" panose="020B0502020204020303" pitchFamily="34" charset="0"/>
              </a:rPr>
              <a:t>Fixed</a:t>
            </a:r>
            <a:r>
              <a:rPr lang="fr-FR" sz="1600" dirty="0" smtClean="0">
                <a:latin typeface="Futura Bk BT" panose="020B0502020204020303" pitchFamily="34" charset="0"/>
              </a:rPr>
              <a:t> </a:t>
            </a:r>
            <a:r>
              <a:rPr lang="fr-FR" sz="1600" err="1" smtClean="0">
                <a:latin typeface="Futura Bk BT" panose="020B0502020204020303" pitchFamily="34" charset="0"/>
              </a:rPr>
              <a:t>linear</a:t>
            </a:r>
            <a:r>
              <a:rPr lang="fr-FR" sz="1600" smtClean="0">
                <a:latin typeface="Futura Bk BT" panose="020B0502020204020303" pitchFamily="34" charset="0"/>
              </a:rPr>
              <a:t> diattenuator </a:t>
            </a:r>
            <a:r>
              <a:rPr lang="fr-FR" sz="1600" dirty="0" smtClean="0">
                <a:latin typeface="Futura Bk BT" panose="020B0502020204020303" pitchFamily="34" charset="0"/>
              </a:rPr>
              <a:t>(</a:t>
            </a:r>
            <a:r>
              <a:rPr lang="fr-FR" sz="1600" dirty="0" smtClean="0">
                <a:cs typeface="Times New Roman" panose="02020603050405020304" pitchFamily="18" charset="0"/>
              </a:rPr>
              <a:t>≈</a:t>
            </a:r>
            <a:r>
              <a:rPr lang="fr-FR" sz="1600" dirty="0" smtClean="0">
                <a:latin typeface="Futura Bk BT" panose="020B0502020204020303" pitchFamily="34" charset="0"/>
                <a:cs typeface="Times New Roman" panose="02020603050405020304" pitchFamily="18" charset="0"/>
              </a:rPr>
              <a:t>35%)</a:t>
            </a:r>
            <a:endParaRPr lang="fr-FR" sz="1600" dirty="0" smtClean="0"/>
          </a:p>
          <a:p>
            <a:endParaRPr lang="fr-FR" sz="1600" dirty="0">
              <a:latin typeface="Futura Bk BT" panose="020B0502020204020303" pitchFamily="34" charset="0"/>
            </a:endParaRPr>
          </a:p>
        </p:txBody>
      </p:sp>
      <p:cxnSp>
        <p:nvCxnSpPr>
          <p:cNvPr id="41" name="Connecteur droit avec flèche 40"/>
          <p:cNvCxnSpPr/>
          <p:nvPr/>
        </p:nvCxnSpPr>
        <p:spPr>
          <a:xfrm flipH="1" flipV="1">
            <a:off x="5510521" y="2073158"/>
            <a:ext cx="167956" cy="19095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 rot="2342071">
            <a:off x="5468719" y="1385138"/>
            <a:ext cx="59054" cy="832737"/>
          </a:xfrm>
          <a:prstGeom prst="rect">
            <a:avLst/>
          </a:prstGeom>
          <a:gradFill>
            <a:gsLst>
              <a:gs pos="0">
                <a:srgbClr val="5E9EFF"/>
              </a:gs>
              <a:gs pos="99000">
                <a:schemeClr val="accent1">
                  <a:lumMod val="75000"/>
                </a:schemeClr>
              </a:gs>
            </a:gsLst>
            <a:lin ang="5400000" scaled="0"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43" name="Connecteur droit 42"/>
          <p:cNvCxnSpPr/>
          <p:nvPr/>
        </p:nvCxnSpPr>
        <p:spPr>
          <a:xfrm>
            <a:off x="5204671" y="1604613"/>
            <a:ext cx="472492" cy="36825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/>
          <p:cNvSpPr/>
          <p:nvPr/>
        </p:nvSpPr>
        <p:spPr>
          <a:xfrm rot="12951276">
            <a:off x="5330088" y="1666690"/>
            <a:ext cx="282760" cy="286954"/>
          </a:xfrm>
          <a:prstGeom prst="arc">
            <a:avLst>
              <a:gd name="adj1" fmla="val 1912875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45" name="Connecteur droit 44"/>
          <p:cNvCxnSpPr/>
          <p:nvPr/>
        </p:nvCxnSpPr>
        <p:spPr>
          <a:xfrm>
            <a:off x="5324625" y="1822207"/>
            <a:ext cx="38410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5044137" y="1530467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+mj-lt"/>
                <a:cs typeface="Times New Roman" panose="02020603050405020304" pitchFamily="18" charset="0"/>
              </a:rPr>
              <a:t>α</a:t>
            </a:r>
            <a:endParaRPr lang="en-US" sz="1600" dirty="0">
              <a:latin typeface="+mj-lt"/>
            </a:endParaRPr>
          </a:p>
        </p:txBody>
      </p:sp>
      <p:sp>
        <p:nvSpPr>
          <p:cNvPr id="47" name="Flèche en arc 46"/>
          <p:cNvSpPr/>
          <p:nvPr/>
        </p:nvSpPr>
        <p:spPr>
          <a:xfrm rot="7945616" flipH="1">
            <a:off x="184442" y="5297228"/>
            <a:ext cx="1723306" cy="1278322"/>
          </a:xfrm>
          <a:prstGeom prst="circularArrow">
            <a:avLst>
              <a:gd name="adj1" fmla="val 11167"/>
              <a:gd name="adj2" fmla="val 1142319"/>
              <a:gd name="adj3" fmla="val 279374"/>
              <a:gd name="adj4" fmla="val 19897438"/>
              <a:gd name="adj5" fmla="val 161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Flèche en arc 47"/>
          <p:cNvSpPr/>
          <p:nvPr/>
        </p:nvSpPr>
        <p:spPr>
          <a:xfrm rot="18311807" flipH="1">
            <a:off x="7334066" y="3698612"/>
            <a:ext cx="1498862" cy="1275212"/>
          </a:xfrm>
          <a:prstGeom prst="circularArrow">
            <a:avLst>
              <a:gd name="adj1" fmla="val 11167"/>
              <a:gd name="adj2" fmla="val 1142319"/>
              <a:gd name="adj3" fmla="val 279374"/>
              <a:gd name="adj4" fmla="val 19897438"/>
              <a:gd name="adj5" fmla="val 16139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lèche en arc 49"/>
          <p:cNvSpPr/>
          <p:nvPr/>
        </p:nvSpPr>
        <p:spPr>
          <a:xfrm rot="3422914" flipH="1" flipV="1">
            <a:off x="7298625" y="5021549"/>
            <a:ext cx="1546018" cy="1829679"/>
          </a:xfrm>
          <a:prstGeom prst="circularArrow">
            <a:avLst>
              <a:gd name="adj1" fmla="val 11167"/>
              <a:gd name="adj2" fmla="val 1142319"/>
              <a:gd name="adj3" fmla="val 279374"/>
              <a:gd name="adj4" fmla="val 19897438"/>
              <a:gd name="adj5" fmla="val 1613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1" name="Groupe 50"/>
          <p:cNvGrpSpPr/>
          <p:nvPr/>
        </p:nvGrpSpPr>
        <p:grpSpPr>
          <a:xfrm>
            <a:off x="1642132" y="1643050"/>
            <a:ext cx="914131" cy="291165"/>
            <a:chOff x="2267744" y="3068960"/>
            <a:chExt cx="914131" cy="291165"/>
          </a:xfrm>
        </p:grpSpPr>
        <p:cxnSp>
          <p:nvCxnSpPr>
            <p:cNvPr id="52" name="Connecteur droit 51"/>
            <p:cNvCxnSpPr>
              <a:stCxn id="58" idx="0"/>
              <a:endCxn id="53" idx="30"/>
            </p:cNvCxnSpPr>
            <p:nvPr/>
          </p:nvCxnSpPr>
          <p:spPr>
            <a:xfrm flipH="1">
              <a:off x="2267744" y="3068960"/>
              <a:ext cx="847997" cy="1914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orme libre 52"/>
            <p:cNvSpPr/>
            <p:nvPr/>
          </p:nvSpPr>
          <p:spPr>
            <a:xfrm>
              <a:off x="2267744" y="3070874"/>
              <a:ext cx="887557" cy="289251"/>
            </a:xfrm>
            <a:custGeom>
              <a:avLst/>
              <a:gdLst>
                <a:gd name="connsiteX0" fmla="*/ 1084943 w 1106714"/>
                <a:gd name="connsiteY0" fmla="*/ 7257 h 1219200"/>
                <a:gd name="connsiteX1" fmla="*/ 1084943 w 1106714"/>
                <a:gd name="connsiteY1" fmla="*/ 7257 h 1219200"/>
                <a:gd name="connsiteX2" fmla="*/ 1074057 w 1106714"/>
                <a:gd name="connsiteY2" fmla="*/ 68942 h 1219200"/>
                <a:gd name="connsiteX3" fmla="*/ 1070428 w 1106714"/>
                <a:gd name="connsiteY3" fmla="*/ 79828 h 1219200"/>
                <a:gd name="connsiteX4" fmla="*/ 1055914 w 1106714"/>
                <a:gd name="connsiteY4" fmla="*/ 101600 h 1219200"/>
                <a:gd name="connsiteX5" fmla="*/ 1048657 w 1106714"/>
                <a:gd name="connsiteY5" fmla="*/ 123371 h 1219200"/>
                <a:gd name="connsiteX6" fmla="*/ 1034143 w 1106714"/>
                <a:gd name="connsiteY6" fmla="*/ 148771 h 1219200"/>
                <a:gd name="connsiteX7" fmla="*/ 1026886 w 1106714"/>
                <a:gd name="connsiteY7" fmla="*/ 177800 h 1219200"/>
                <a:gd name="connsiteX8" fmla="*/ 1023257 w 1106714"/>
                <a:gd name="connsiteY8" fmla="*/ 188685 h 1219200"/>
                <a:gd name="connsiteX9" fmla="*/ 1016000 w 1106714"/>
                <a:gd name="connsiteY9" fmla="*/ 199571 h 1219200"/>
                <a:gd name="connsiteX10" fmla="*/ 1008743 w 1106714"/>
                <a:gd name="connsiteY10" fmla="*/ 261257 h 1219200"/>
                <a:gd name="connsiteX11" fmla="*/ 997857 w 1106714"/>
                <a:gd name="connsiteY11" fmla="*/ 341085 h 1219200"/>
                <a:gd name="connsiteX12" fmla="*/ 1001486 w 1106714"/>
                <a:gd name="connsiteY12" fmla="*/ 812800 h 1219200"/>
                <a:gd name="connsiteX13" fmla="*/ 1005114 w 1106714"/>
                <a:gd name="connsiteY13" fmla="*/ 830942 h 1219200"/>
                <a:gd name="connsiteX14" fmla="*/ 1012371 w 1106714"/>
                <a:gd name="connsiteY14" fmla="*/ 878114 h 1219200"/>
                <a:gd name="connsiteX15" fmla="*/ 1019628 w 1106714"/>
                <a:gd name="connsiteY15" fmla="*/ 889000 h 1219200"/>
                <a:gd name="connsiteX16" fmla="*/ 1023257 w 1106714"/>
                <a:gd name="connsiteY16" fmla="*/ 950685 h 1219200"/>
                <a:gd name="connsiteX17" fmla="*/ 1026886 w 1106714"/>
                <a:gd name="connsiteY17" fmla="*/ 965200 h 1219200"/>
                <a:gd name="connsiteX18" fmla="*/ 1030514 w 1106714"/>
                <a:gd name="connsiteY18" fmla="*/ 1026885 h 1219200"/>
                <a:gd name="connsiteX19" fmla="*/ 1041400 w 1106714"/>
                <a:gd name="connsiteY19" fmla="*/ 1045028 h 1219200"/>
                <a:gd name="connsiteX20" fmla="*/ 1048657 w 1106714"/>
                <a:gd name="connsiteY20" fmla="*/ 1066800 h 1219200"/>
                <a:gd name="connsiteX21" fmla="*/ 1059543 w 1106714"/>
                <a:gd name="connsiteY21" fmla="*/ 1092200 h 1219200"/>
                <a:gd name="connsiteX22" fmla="*/ 1063171 w 1106714"/>
                <a:gd name="connsiteY22" fmla="*/ 1128485 h 1219200"/>
                <a:gd name="connsiteX23" fmla="*/ 1070428 w 1106714"/>
                <a:gd name="connsiteY23" fmla="*/ 1139371 h 1219200"/>
                <a:gd name="connsiteX24" fmla="*/ 1074057 w 1106714"/>
                <a:gd name="connsiteY24" fmla="*/ 1153885 h 1219200"/>
                <a:gd name="connsiteX25" fmla="*/ 1092200 w 1106714"/>
                <a:gd name="connsiteY25" fmla="*/ 1186542 h 1219200"/>
                <a:gd name="connsiteX26" fmla="*/ 1095828 w 1106714"/>
                <a:gd name="connsiteY26" fmla="*/ 1201057 h 1219200"/>
                <a:gd name="connsiteX27" fmla="*/ 1103086 w 1106714"/>
                <a:gd name="connsiteY27" fmla="*/ 1208314 h 1219200"/>
                <a:gd name="connsiteX28" fmla="*/ 1106714 w 1106714"/>
                <a:gd name="connsiteY28" fmla="*/ 1211942 h 1219200"/>
                <a:gd name="connsiteX29" fmla="*/ 0 w 1106714"/>
                <a:gd name="connsiteY29" fmla="*/ 1219200 h 1219200"/>
                <a:gd name="connsiteX30" fmla="*/ 0 w 1106714"/>
                <a:gd name="connsiteY30" fmla="*/ 0 h 1219200"/>
                <a:gd name="connsiteX31" fmla="*/ 1084943 w 1106714"/>
                <a:gd name="connsiteY31" fmla="*/ 7257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06714" h="1219200">
                  <a:moveTo>
                    <a:pt x="1084943" y="7257"/>
                  </a:moveTo>
                  <a:lnTo>
                    <a:pt x="1084943" y="7257"/>
                  </a:lnTo>
                  <a:cubicBezTo>
                    <a:pt x="1082028" y="33492"/>
                    <a:pt x="1082317" y="44163"/>
                    <a:pt x="1074057" y="68942"/>
                  </a:cubicBezTo>
                  <a:cubicBezTo>
                    <a:pt x="1072847" y="72571"/>
                    <a:pt x="1072286" y="76484"/>
                    <a:pt x="1070428" y="79828"/>
                  </a:cubicBezTo>
                  <a:cubicBezTo>
                    <a:pt x="1066192" y="87453"/>
                    <a:pt x="1055914" y="101600"/>
                    <a:pt x="1055914" y="101600"/>
                  </a:cubicBezTo>
                  <a:cubicBezTo>
                    <a:pt x="1053495" y="108857"/>
                    <a:pt x="1052078" y="116529"/>
                    <a:pt x="1048657" y="123371"/>
                  </a:cubicBezTo>
                  <a:cubicBezTo>
                    <a:pt x="1039450" y="141786"/>
                    <a:pt x="1044400" y="133384"/>
                    <a:pt x="1034143" y="148771"/>
                  </a:cubicBezTo>
                  <a:cubicBezTo>
                    <a:pt x="1031724" y="158447"/>
                    <a:pt x="1030041" y="168338"/>
                    <a:pt x="1026886" y="177800"/>
                  </a:cubicBezTo>
                  <a:cubicBezTo>
                    <a:pt x="1025676" y="181428"/>
                    <a:pt x="1024968" y="185264"/>
                    <a:pt x="1023257" y="188685"/>
                  </a:cubicBezTo>
                  <a:cubicBezTo>
                    <a:pt x="1021307" y="192586"/>
                    <a:pt x="1018419" y="195942"/>
                    <a:pt x="1016000" y="199571"/>
                  </a:cubicBezTo>
                  <a:cubicBezTo>
                    <a:pt x="1008966" y="234736"/>
                    <a:pt x="1014178" y="205096"/>
                    <a:pt x="1008743" y="261257"/>
                  </a:cubicBezTo>
                  <a:cubicBezTo>
                    <a:pt x="1001956" y="331393"/>
                    <a:pt x="1008651" y="308710"/>
                    <a:pt x="997857" y="341085"/>
                  </a:cubicBezTo>
                  <a:cubicBezTo>
                    <a:pt x="999067" y="498323"/>
                    <a:pt x="999157" y="655574"/>
                    <a:pt x="1001486" y="812800"/>
                  </a:cubicBezTo>
                  <a:cubicBezTo>
                    <a:pt x="1001577" y="818966"/>
                    <a:pt x="1004299" y="824829"/>
                    <a:pt x="1005114" y="830942"/>
                  </a:cubicBezTo>
                  <a:cubicBezTo>
                    <a:pt x="1006627" y="842286"/>
                    <a:pt x="1005685" y="864742"/>
                    <a:pt x="1012371" y="878114"/>
                  </a:cubicBezTo>
                  <a:cubicBezTo>
                    <a:pt x="1014321" y="882015"/>
                    <a:pt x="1017209" y="885371"/>
                    <a:pt x="1019628" y="889000"/>
                  </a:cubicBezTo>
                  <a:cubicBezTo>
                    <a:pt x="1020838" y="909562"/>
                    <a:pt x="1021304" y="930181"/>
                    <a:pt x="1023257" y="950685"/>
                  </a:cubicBezTo>
                  <a:cubicBezTo>
                    <a:pt x="1023730" y="955650"/>
                    <a:pt x="1026413" y="960235"/>
                    <a:pt x="1026886" y="965200"/>
                  </a:cubicBezTo>
                  <a:cubicBezTo>
                    <a:pt x="1028839" y="985704"/>
                    <a:pt x="1026830" y="1006620"/>
                    <a:pt x="1030514" y="1026885"/>
                  </a:cubicBezTo>
                  <a:cubicBezTo>
                    <a:pt x="1031776" y="1033824"/>
                    <a:pt x="1038482" y="1038607"/>
                    <a:pt x="1041400" y="1045028"/>
                  </a:cubicBezTo>
                  <a:cubicBezTo>
                    <a:pt x="1044566" y="1051992"/>
                    <a:pt x="1045236" y="1059958"/>
                    <a:pt x="1048657" y="1066800"/>
                  </a:cubicBezTo>
                  <a:cubicBezTo>
                    <a:pt x="1057625" y="1084735"/>
                    <a:pt x="1054203" y="1076183"/>
                    <a:pt x="1059543" y="1092200"/>
                  </a:cubicBezTo>
                  <a:cubicBezTo>
                    <a:pt x="1060752" y="1104295"/>
                    <a:pt x="1060438" y="1116641"/>
                    <a:pt x="1063171" y="1128485"/>
                  </a:cubicBezTo>
                  <a:cubicBezTo>
                    <a:pt x="1064152" y="1132734"/>
                    <a:pt x="1068710" y="1135363"/>
                    <a:pt x="1070428" y="1139371"/>
                  </a:cubicBezTo>
                  <a:cubicBezTo>
                    <a:pt x="1072392" y="1143955"/>
                    <a:pt x="1072205" y="1149255"/>
                    <a:pt x="1074057" y="1153885"/>
                  </a:cubicBezTo>
                  <a:cubicBezTo>
                    <a:pt x="1080476" y="1169932"/>
                    <a:pt x="1083891" y="1174079"/>
                    <a:pt x="1092200" y="1186542"/>
                  </a:cubicBezTo>
                  <a:cubicBezTo>
                    <a:pt x="1093409" y="1191380"/>
                    <a:pt x="1093598" y="1196596"/>
                    <a:pt x="1095828" y="1201057"/>
                  </a:cubicBezTo>
                  <a:cubicBezTo>
                    <a:pt x="1097358" y="1204117"/>
                    <a:pt x="1100667" y="1205895"/>
                    <a:pt x="1103086" y="1208314"/>
                  </a:cubicBezTo>
                  <a:lnTo>
                    <a:pt x="1106714" y="1211942"/>
                  </a:lnTo>
                  <a:lnTo>
                    <a:pt x="0" y="1219200"/>
                  </a:lnTo>
                  <a:lnTo>
                    <a:pt x="0" y="0"/>
                  </a:lnTo>
                  <a:lnTo>
                    <a:pt x="1084943" y="7257"/>
                  </a:lnTo>
                  <a:close/>
                </a:path>
              </a:pathLst>
            </a:custGeom>
            <a:gradFill>
              <a:gsLst>
                <a:gs pos="1000">
                  <a:schemeClr val="tx1">
                    <a:lumMod val="95000"/>
                    <a:lumOff val="5000"/>
                  </a:schemeClr>
                </a:gs>
                <a:gs pos="92000">
                  <a:srgbClr val="DCDCDC"/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llipse 57"/>
            <p:cNvSpPr/>
            <p:nvPr/>
          </p:nvSpPr>
          <p:spPr>
            <a:xfrm>
              <a:off x="3049606" y="3068960"/>
              <a:ext cx="132269" cy="290422"/>
            </a:xfrm>
            <a:prstGeom prst="ellipse">
              <a:avLst/>
            </a:prstGeom>
            <a:gradFill>
              <a:gsLst>
                <a:gs pos="0">
                  <a:srgbClr val="002060"/>
                </a:gs>
                <a:gs pos="100000">
                  <a:srgbClr val="00B0F0"/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Connecteur droit 58"/>
            <p:cNvCxnSpPr>
              <a:endCxn id="53" idx="29"/>
            </p:cNvCxnSpPr>
            <p:nvPr/>
          </p:nvCxnSpPr>
          <p:spPr>
            <a:xfrm flipH="1">
              <a:off x="2267744" y="3359382"/>
              <a:ext cx="864096" cy="743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77000">
                    <a:srgbClr val="A1A1A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ZoneTexte 60"/>
          <p:cNvSpPr txBox="1"/>
          <p:nvPr/>
        </p:nvSpPr>
        <p:spPr>
          <a:xfrm>
            <a:off x="85736" y="44624"/>
            <a:ext cx="4269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Experimental validation : </a:t>
            </a:r>
            <a:r>
              <a:rPr lang="en-US" sz="1400" smtClean="0">
                <a:solidFill>
                  <a:schemeClr val="bg1"/>
                </a:solidFill>
                <a:latin typeface="Futura Bk BT" pitchFamily="34" charset="0"/>
              </a:rPr>
              <a:t>Association of components</a:t>
            </a:r>
            <a:endParaRPr lang="en-US" sz="1400" dirty="0">
              <a:solidFill>
                <a:schemeClr val="bg1"/>
              </a:solidFill>
              <a:latin typeface="Futura Bk BT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25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1" name="Rectangle 10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Summary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3528" y="1654090"/>
            <a:ext cx="70968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latin typeface="Futura Bk BT" pitchFamily="34" charset="0"/>
              </a:rPr>
              <a:t>How to find Mueller matrix of a sample through an optical fiber ?</a:t>
            </a:r>
          </a:p>
          <a:p>
            <a:endParaRPr lang="en-US" dirty="0" smtClean="0">
              <a:latin typeface="Futura Bk BT" pitchFamily="34" charset="0"/>
            </a:endParaRPr>
          </a:p>
          <a:p>
            <a:r>
              <a:rPr lang="en-US" dirty="0" smtClean="0">
                <a:latin typeface="Futura Bk BT" pitchFamily="34" charset="0"/>
              </a:rPr>
              <a:t>2)  </a:t>
            </a:r>
            <a:r>
              <a:rPr lang="en-US" dirty="0" err="1" smtClean="0">
                <a:latin typeface="Futura Bk BT" pitchFamily="34" charset="0"/>
              </a:rPr>
              <a:t>Polarimetric</a:t>
            </a:r>
            <a:r>
              <a:rPr lang="en-US" dirty="0" smtClean="0">
                <a:latin typeface="Futura Bk BT" pitchFamily="34" charset="0"/>
              </a:rPr>
              <a:t> characteristics measurements of calibrated samples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Polarimetric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characteristics measurement of a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waveplate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Futura Bk BT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phase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retardance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diattenuation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3528" y="3778897"/>
            <a:ext cx="81854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>
                <a:latin typeface="Futura Bk BT" pitchFamily="34" charset="0"/>
              </a:rPr>
              <a:t>Polarimetric characteristics measurement of a linear retarder associated with</a:t>
            </a:r>
          </a:p>
          <a:p>
            <a:r>
              <a:rPr lang="en-US">
                <a:latin typeface="Futura Bk BT" pitchFamily="34" charset="0"/>
              </a:rPr>
              <a:t>     a linear diattenuator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solidFill>
                  <a:srgbClr val="008000"/>
                </a:solidFill>
                <a:latin typeface="Futura Bk BT" pitchFamily="34" charset="0"/>
              </a:rPr>
              <a:t>4)  Alternative technique to avoid fiber contribution 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5)  Conclusion</a:t>
            </a:r>
          </a:p>
          <a:p>
            <a:r>
              <a:rPr lang="en-US" smtClean="0">
                <a:latin typeface="Futura Bk BT" pitchFamily="34" charset="0"/>
              </a:rPr>
              <a:t>  </a:t>
            </a:r>
            <a:endParaRPr lang="en-US" dirty="0">
              <a:latin typeface="Futura Bk BT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26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2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e 54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56" name="Rectangle 55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3708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Alternative solution to the switchable mirror ?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7534533" y="1274392"/>
            <a:ext cx="177791" cy="40465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/>
          <p:cNvGrpSpPr/>
          <p:nvPr/>
        </p:nvGrpSpPr>
        <p:grpSpPr>
          <a:xfrm rot="10800000">
            <a:off x="6241152" y="1350602"/>
            <a:ext cx="288032" cy="245904"/>
            <a:chOff x="4268004" y="4425778"/>
            <a:chExt cx="288032" cy="245904"/>
          </a:xfrm>
        </p:grpSpPr>
        <p:sp>
          <p:nvSpPr>
            <p:cNvPr id="29" name="Rectangle 28"/>
            <p:cNvSpPr/>
            <p:nvPr/>
          </p:nvSpPr>
          <p:spPr>
            <a:xfrm>
              <a:off x="4268004" y="4425778"/>
              <a:ext cx="288032" cy="2459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412020" y="4451464"/>
              <a:ext cx="72008" cy="19421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4" name="Ellipse 33"/>
          <p:cNvSpPr/>
          <p:nvPr/>
        </p:nvSpPr>
        <p:spPr>
          <a:xfrm>
            <a:off x="5256076" y="1257371"/>
            <a:ext cx="216024" cy="2160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e 34"/>
          <p:cNvSpPr/>
          <p:nvPr/>
        </p:nvSpPr>
        <p:spPr>
          <a:xfrm>
            <a:off x="5364088" y="1257371"/>
            <a:ext cx="216024" cy="2160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e 35"/>
          <p:cNvGrpSpPr/>
          <p:nvPr/>
        </p:nvGrpSpPr>
        <p:grpSpPr>
          <a:xfrm>
            <a:off x="3690968" y="1285399"/>
            <a:ext cx="373627" cy="376628"/>
            <a:chOff x="2826872" y="2098473"/>
            <a:chExt cx="373627" cy="376628"/>
          </a:xfrm>
          <a:gradFill flip="none" rotWithShape="1">
            <a:gsLst>
              <a:gs pos="0">
                <a:srgbClr val="00B0F0"/>
              </a:gs>
              <a:gs pos="100000">
                <a:srgbClr val="005CBF"/>
              </a:gs>
            </a:gsLst>
            <a:lin ang="0" scaled="1"/>
            <a:tileRect/>
          </a:gradFill>
        </p:grpSpPr>
        <p:sp>
          <p:nvSpPr>
            <p:cNvPr id="37" name="Rectangle 36"/>
            <p:cNvSpPr/>
            <p:nvPr/>
          </p:nvSpPr>
          <p:spPr>
            <a:xfrm>
              <a:off x="2826872" y="2098473"/>
              <a:ext cx="373627" cy="376628"/>
            </a:xfrm>
            <a:prstGeom prst="rect">
              <a:avLst/>
            </a:pr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Connecteur droit 37"/>
            <p:cNvCxnSpPr/>
            <p:nvPr/>
          </p:nvCxnSpPr>
          <p:spPr>
            <a:xfrm flipV="1">
              <a:off x="2826872" y="2098473"/>
              <a:ext cx="373627" cy="376628"/>
            </a:xfrm>
            <a:prstGeom prst="line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Connecteur droit 38"/>
          <p:cNvCxnSpPr/>
          <p:nvPr/>
        </p:nvCxnSpPr>
        <p:spPr>
          <a:xfrm flipH="1" flipV="1">
            <a:off x="3877781" y="1473713"/>
            <a:ext cx="1" cy="350125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riangle isocèle 39"/>
          <p:cNvSpPr/>
          <p:nvPr/>
        </p:nvSpPr>
        <p:spPr>
          <a:xfrm rot="5400000">
            <a:off x="4139220" y="1419708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Triangle isocèle 40"/>
          <p:cNvSpPr/>
          <p:nvPr/>
        </p:nvSpPr>
        <p:spPr>
          <a:xfrm rot="16200000">
            <a:off x="4291620" y="142253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Triangle isocèle 41"/>
          <p:cNvSpPr/>
          <p:nvPr/>
        </p:nvSpPr>
        <p:spPr>
          <a:xfrm rot="10800000">
            <a:off x="3830882" y="1697714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Triangle isocèle 42"/>
          <p:cNvSpPr/>
          <p:nvPr/>
        </p:nvSpPr>
        <p:spPr>
          <a:xfrm rot="5400000">
            <a:off x="3573128" y="141939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4" name="Connecteur droit 43"/>
          <p:cNvCxnSpPr>
            <a:stCxn id="30" idx="2"/>
          </p:cNvCxnSpPr>
          <p:nvPr/>
        </p:nvCxnSpPr>
        <p:spPr>
          <a:xfrm flipV="1">
            <a:off x="6385168" y="1473396"/>
            <a:ext cx="1970680" cy="316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V="1">
            <a:off x="2044972" y="1473395"/>
            <a:ext cx="504057" cy="3140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e 46"/>
          <p:cNvGrpSpPr/>
          <p:nvPr/>
        </p:nvGrpSpPr>
        <p:grpSpPr>
          <a:xfrm>
            <a:off x="8314839" y="1300570"/>
            <a:ext cx="73585" cy="376628"/>
            <a:chOff x="5866567" y="3429000"/>
            <a:chExt cx="73585" cy="376628"/>
          </a:xfrm>
        </p:grpSpPr>
        <p:sp>
          <p:nvSpPr>
            <p:cNvPr id="48" name="Rectangle 47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Connecteur droit 48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riangle isocèle 50"/>
          <p:cNvSpPr/>
          <p:nvPr/>
        </p:nvSpPr>
        <p:spPr>
          <a:xfrm rot="16200000">
            <a:off x="7958165" y="141888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2" name="Connecteur droit 51"/>
          <p:cNvCxnSpPr/>
          <p:nvPr/>
        </p:nvCxnSpPr>
        <p:spPr>
          <a:xfrm flipV="1">
            <a:off x="3877780" y="2353227"/>
            <a:ext cx="1" cy="1360301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riangle isocèle 52"/>
          <p:cNvSpPr/>
          <p:nvPr/>
        </p:nvSpPr>
        <p:spPr>
          <a:xfrm rot="10800000">
            <a:off x="3830882" y="243939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4" name="Picture 2" descr="http://www.clipart-fr.com/data/icones/series_01/icones_0029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69" y="3190585"/>
            <a:ext cx="473846" cy="47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Connecteur droit avec flèche 57"/>
          <p:cNvCxnSpPr/>
          <p:nvPr/>
        </p:nvCxnSpPr>
        <p:spPr>
          <a:xfrm flipH="1">
            <a:off x="2485706" y="3225463"/>
            <a:ext cx="361771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3820041" y="1003325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4492869" y="1078153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2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5316251" y="993086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3</a:t>
            </a:r>
            <a:endParaRPr lang="en-US" sz="1400" b="1"/>
          </a:p>
        </p:txBody>
      </p:sp>
      <p:sp>
        <p:nvSpPr>
          <p:cNvPr id="62" name="ZoneTexte 61"/>
          <p:cNvSpPr txBox="1"/>
          <p:nvPr/>
        </p:nvSpPr>
        <p:spPr>
          <a:xfrm>
            <a:off x="6280585" y="1052747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4</a:t>
            </a:r>
            <a:endParaRPr lang="en-US" sz="1400" b="1"/>
          </a:p>
        </p:txBody>
      </p:sp>
      <p:sp>
        <p:nvSpPr>
          <p:cNvPr id="63" name="ZoneTexte 62"/>
          <p:cNvSpPr txBox="1"/>
          <p:nvPr/>
        </p:nvSpPr>
        <p:spPr>
          <a:xfrm>
            <a:off x="8264124" y="1002350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6</a:t>
            </a:r>
            <a:endParaRPr lang="en-US" sz="1400" b="1" dirty="0"/>
          </a:p>
        </p:txBody>
      </p:sp>
      <p:sp>
        <p:nvSpPr>
          <p:cNvPr id="64" name="ZoneTexte 63"/>
          <p:cNvSpPr txBox="1"/>
          <p:nvPr/>
        </p:nvSpPr>
        <p:spPr>
          <a:xfrm>
            <a:off x="2632148" y="3273619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7</a:t>
            </a:r>
            <a:endParaRPr lang="en-US" sz="1400" b="1" dirty="0"/>
          </a:p>
        </p:txBody>
      </p:sp>
      <p:grpSp>
        <p:nvGrpSpPr>
          <p:cNvPr id="69" name="Groupe 68"/>
          <p:cNvGrpSpPr/>
          <p:nvPr/>
        </p:nvGrpSpPr>
        <p:grpSpPr>
          <a:xfrm rot="5400000">
            <a:off x="2918671" y="3129146"/>
            <a:ext cx="300784" cy="192635"/>
            <a:chOff x="3539395" y="4359600"/>
            <a:chExt cx="300784" cy="258054"/>
          </a:xfrm>
        </p:grpSpPr>
        <p:sp>
          <p:nvSpPr>
            <p:cNvPr id="70" name="Rectangle à coins arrondis 69"/>
            <p:cNvSpPr/>
            <p:nvPr/>
          </p:nvSpPr>
          <p:spPr>
            <a:xfrm>
              <a:off x="3539395" y="4406093"/>
              <a:ext cx="300784" cy="211561"/>
            </a:xfrm>
            <a:prstGeom prst="roundRect">
              <a:avLst/>
            </a:prstGeom>
            <a:gradFill flip="none" rotWithShape="1">
              <a:gsLst>
                <a:gs pos="0">
                  <a:srgbClr val="D27D00"/>
                </a:gs>
                <a:gs pos="100000">
                  <a:srgbClr val="6C4000"/>
                </a:gs>
              </a:gsLst>
              <a:lin ang="0" scaled="1"/>
              <a:tileRect/>
            </a:gra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à coins arrondis 70"/>
            <p:cNvSpPr/>
            <p:nvPr/>
          </p:nvSpPr>
          <p:spPr>
            <a:xfrm>
              <a:off x="3654908" y="4359600"/>
              <a:ext cx="69759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2" name="Groupe 71"/>
          <p:cNvGrpSpPr/>
          <p:nvPr/>
        </p:nvGrpSpPr>
        <p:grpSpPr>
          <a:xfrm>
            <a:off x="4427984" y="1350602"/>
            <a:ext cx="288032" cy="245904"/>
            <a:chOff x="4268004" y="4425778"/>
            <a:chExt cx="288032" cy="245904"/>
          </a:xfrm>
        </p:grpSpPr>
        <p:sp>
          <p:nvSpPr>
            <p:cNvPr id="73" name="Rectangle 72"/>
            <p:cNvSpPr/>
            <p:nvPr/>
          </p:nvSpPr>
          <p:spPr>
            <a:xfrm>
              <a:off x="4268004" y="4425778"/>
              <a:ext cx="288032" cy="2459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4" name="Ellipse 73"/>
            <p:cNvSpPr/>
            <p:nvPr/>
          </p:nvSpPr>
          <p:spPr>
            <a:xfrm>
              <a:off x="4412020" y="4451464"/>
              <a:ext cx="72008" cy="19421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75" name="Connecteur droit 74"/>
          <p:cNvCxnSpPr>
            <a:stCxn id="74" idx="6"/>
            <a:endCxn id="30" idx="6"/>
          </p:cNvCxnSpPr>
          <p:nvPr/>
        </p:nvCxnSpPr>
        <p:spPr>
          <a:xfrm>
            <a:off x="4644008" y="1473396"/>
            <a:ext cx="1669152" cy="3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>
            <a:off x="2549029" y="1473396"/>
            <a:ext cx="2022971" cy="0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7518845" y="991862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5</a:t>
            </a:r>
            <a:endParaRPr lang="en-US" sz="1400" b="1" dirty="0"/>
          </a:p>
        </p:txBody>
      </p:sp>
      <p:sp>
        <p:nvSpPr>
          <p:cNvPr id="78" name="Rectangle à coins arrondis 77"/>
          <p:cNvSpPr/>
          <p:nvPr/>
        </p:nvSpPr>
        <p:spPr>
          <a:xfrm>
            <a:off x="366218" y="1125741"/>
            <a:ext cx="1685502" cy="676658"/>
          </a:xfrm>
          <a:prstGeom prst="roundRect">
            <a:avLst/>
          </a:prstGeom>
          <a:solidFill>
            <a:srgbClr val="842215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/>
              <a:t>CW laser diode @660nm</a:t>
            </a:r>
            <a:endParaRPr lang="en-US" sz="1600"/>
          </a:p>
        </p:txBody>
      </p:sp>
      <p:sp>
        <p:nvSpPr>
          <p:cNvPr id="79" name="Rectangle à coins arrondis 78"/>
          <p:cNvSpPr/>
          <p:nvPr/>
        </p:nvSpPr>
        <p:spPr>
          <a:xfrm>
            <a:off x="2838882" y="1117663"/>
            <a:ext cx="652998" cy="676658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PSG</a:t>
            </a:r>
            <a:endParaRPr lang="en-US" sz="1600">
              <a:cs typeface="Arial" pitchFamily="34" charset="0"/>
            </a:endParaRPr>
          </a:p>
        </p:txBody>
      </p:sp>
      <p:sp>
        <p:nvSpPr>
          <p:cNvPr id="80" name="Rectangle à coins arrondis 79"/>
          <p:cNvSpPr/>
          <p:nvPr/>
        </p:nvSpPr>
        <p:spPr>
          <a:xfrm>
            <a:off x="3551281" y="1823838"/>
            <a:ext cx="652998" cy="676658"/>
          </a:xfrm>
          <a:prstGeom prst="roundRect">
            <a:avLst/>
          </a:prstGeom>
          <a:solidFill>
            <a:srgbClr val="303C1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PSA</a:t>
            </a:r>
            <a:endParaRPr lang="en-US" sz="1600">
              <a:cs typeface="Arial" pitchFamily="34" charset="0"/>
            </a:endParaRPr>
          </a:p>
        </p:txBody>
      </p:sp>
      <p:cxnSp>
        <p:nvCxnSpPr>
          <p:cNvPr id="87" name="Connecteur droit 86"/>
          <p:cNvCxnSpPr/>
          <p:nvPr/>
        </p:nvCxnSpPr>
        <p:spPr>
          <a:xfrm flipV="1">
            <a:off x="2009030" y="2296311"/>
            <a:ext cx="504057" cy="3140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 flipH="1" flipV="1">
            <a:off x="2508943" y="1477824"/>
            <a:ext cx="4144" cy="815304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e 87"/>
          <p:cNvGrpSpPr/>
          <p:nvPr/>
        </p:nvGrpSpPr>
        <p:grpSpPr>
          <a:xfrm rot="2700000">
            <a:off x="2476295" y="2133026"/>
            <a:ext cx="73585" cy="376628"/>
            <a:chOff x="5866567" y="3429000"/>
            <a:chExt cx="73585" cy="376628"/>
          </a:xfrm>
        </p:grpSpPr>
        <p:sp>
          <p:nvSpPr>
            <p:cNvPr id="89" name="Rectangle 88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Connecteur droit 89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Rectangle 82"/>
          <p:cNvSpPr/>
          <p:nvPr/>
        </p:nvSpPr>
        <p:spPr>
          <a:xfrm rot="2700000">
            <a:off x="2438294" y="1225284"/>
            <a:ext cx="97575" cy="504056"/>
          </a:xfrm>
          <a:prstGeom prst="rect">
            <a:avLst/>
          </a:prstGeom>
          <a:pattFill prst="ltUpDiag">
            <a:fgClr>
              <a:schemeClr val="accent1"/>
            </a:fgClr>
            <a:bgClr>
              <a:srgbClr val="C00000"/>
            </a:bgClr>
          </a:patt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à coins arrondis 84"/>
          <p:cNvSpPr/>
          <p:nvPr/>
        </p:nvSpPr>
        <p:spPr>
          <a:xfrm>
            <a:off x="366218" y="1954799"/>
            <a:ext cx="1685502" cy="676658"/>
          </a:xfrm>
          <a:prstGeom prst="roundRect">
            <a:avLst/>
          </a:prstGeom>
          <a:solidFill>
            <a:srgbClr val="C0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/>
              <a:t>CW laser diode @638nm</a:t>
            </a:r>
            <a:endParaRPr lang="en-US" sz="1600"/>
          </a:p>
        </p:txBody>
      </p:sp>
      <p:sp>
        <p:nvSpPr>
          <p:cNvPr id="92" name="ZoneTexte 91"/>
          <p:cNvSpPr txBox="1"/>
          <p:nvPr/>
        </p:nvSpPr>
        <p:spPr>
          <a:xfrm>
            <a:off x="2549029" y="2285501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7</a:t>
            </a:r>
            <a:endParaRPr lang="en-US" sz="1400" b="1" dirty="0"/>
          </a:p>
        </p:txBody>
      </p:sp>
      <p:sp>
        <p:nvSpPr>
          <p:cNvPr id="93" name="Rectangle 92"/>
          <p:cNvSpPr/>
          <p:nvPr/>
        </p:nvSpPr>
        <p:spPr>
          <a:xfrm>
            <a:off x="7164288" y="1221685"/>
            <a:ext cx="97575" cy="504056"/>
          </a:xfrm>
          <a:prstGeom prst="rect">
            <a:avLst/>
          </a:prstGeom>
          <a:pattFill prst="ltUpDiag">
            <a:fgClr>
              <a:schemeClr val="accent1"/>
            </a:fgClr>
            <a:bgClr>
              <a:srgbClr val="C00000"/>
            </a:bgClr>
          </a:patt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riangle isocèle 94"/>
          <p:cNvSpPr/>
          <p:nvPr/>
        </p:nvSpPr>
        <p:spPr>
          <a:xfrm rot="5400000">
            <a:off x="6662769" y="1423819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Rectangle 95"/>
          <p:cNvSpPr/>
          <p:nvPr/>
        </p:nvSpPr>
        <p:spPr>
          <a:xfrm rot="2700000">
            <a:off x="3828993" y="2984242"/>
            <a:ext cx="97575" cy="504056"/>
          </a:xfrm>
          <a:prstGeom prst="rect">
            <a:avLst/>
          </a:prstGeom>
          <a:pattFill prst="ltUpDiag">
            <a:fgClr>
              <a:schemeClr val="accent1"/>
            </a:fgClr>
            <a:bgClr>
              <a:srgbClr val="C00000"/>
            </a:bgClr>
          </a:patt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e 96"/>
          <p:cNvGrpSpPr/>
          <p:nvPr/>
        </p:nvGrpSpPr>
        <p:grpSpPr>
          <a:xfrm rot="5400000">
            <a:off x="2918671" y="3582330"/>
            <a:ext cx="300784" cy="192635"/>
            <a:chOff x="3539395" y="4359600"/>
            <a:chExt cx="300784" cy="258054"/>
          </a:xfrm>
        </p:grpSpPr>
        <p:sp>
          <p:nvSpPr>
            <p:cNvPr id="98" name="Rectangle à coins arrondis 97"/>
            <p:cNvSpPr/>
            <p:nvPr/>
          </p:nvSpPr>
          <p:spPr>
            <a:xfrm>
              <a:off x="3539395" y="4406093"/>
              <a:ext cx="300784" cy="211561"/>
            </a:xfrm>
            <a:prstGeom prst="roundRect">
              <a:avLst/>
            </a:prstGeom>
            <a:gradFill flip="none" rotWithShape="1">
              <a:gsLst>
                <a:gs pos="0">
                  <a:srgbClr val="D27D00"/>
                </a:gs>
                <a:gs pos="100000">
                  <a:srgbClr val="6C4000"/>
                </a:gs>
              </a:gsLst>
              <a:lin ang="0" scaled="1"/>
              <a:tileRect/>
            </a:gra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à coins arrondis 98"/>
            <p:cNvSpPr/>
            <p:nvPr/>
          </p:nvSpPr>
          <p:spPr>
            <a:xfrm>
              <a:off x="3654908" y="4359600"/>
              <a:ext cx="69759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03" name="Connecteur droit 102"/>
          <p:cNvCxnSpPr/>
          <p:nvPr/>
        </p:nvCxnSpPr>
        <p:spPr>
          <a:xfrm>
            <a:off x="3169976" y="3225463"/>
            <a:ext cx="707804" cy="1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3169976" y="3685025"/>
            <a:ext cx="707804" cy="1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e 99"/>
          <p:cNvGrpSpPr/>
          <p:nvPr/>
        </p:nvGrpSpPr>
        <p:grpSpPr>
          <a:xfrm rot="2700000">
            <a:off x="3842614" y="3505513"/>
            <a:ext cx="73585" cy="376628"/>
            <a:chOff x="5866567" y="3429000"/>
            <a:chExt cx="73585" cy="376628"/>
          </a:xfrm>
        </p:grpSpPr>
        <p:sp>
          <p:nvSpPr>
            <p:cNvPr id="101" name="Rectangle 100"/>
            <p:cNvSpPr/>
            <p:nvPr/>
          </p:nvSpPr>
          <p:spPr>
            <a:xfrm>
              <a:off x="5868144" y="3429000"/>
              <a:ext cx="72008" cy="376628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Connecteur droit 101"/>
            <p:cNvCxnSpPr/>
            <p:nvPr/>
          </p:nvCxnSpPr>
          <p:spPr>
            <a:xfrm>
              <a:off x="5866567" y="3429000"/>
              <a:ext cx="0" cy="37662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Connecteur droit avec flèche 106"/>
          <p:cNvCxnSpPr/>
          <p:nvPr/>
        </p:nvCxnSpPr>
        <p:spPr>
          <a:xfrm flipH="1">
            <a:off x="2491376" y="3678647"/>
            <a:ext cx="361771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Flèche courbée vers la gauche 108"/>
          <p:cNvSpPr/>
          <p:nvPr/>
        </p:nvSpPr>
        <p:spPr>
          <a:xfrm>
            <a:off x="6655663" y="1634617"/>
            <a:ext cx="438068" cy="567684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Flèche courbée vers la gauche 109"/>
          <p:cNvSpPr/>
          <p:nvPr/>
        </p:nvSpPr>
        <p:spPr>
          <a:xfrm>
            <a:off x="7826056" y="1628800"/>
            <a:ext cx="438068" cy="567684"/>
          </a:xfrm>
          <a:prstGeom prst="curvedLeftArrow">
            <a:avLst/>
          </a:prstGeom>
          <a:solidFill>
            <a:srgbClr val="842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2579962" y="5373216"/>
            <a:ext cx="4639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Futura Bk BT" pitchFamily="34" charset="0"/>
              </a:rPr>
              <a:t>638nm</a:t>
            </a:r>
            <a:r>
              <a:rPr lang="en-US" smtClean="0">
                <a:latin typeface="Futura Bk BT" pitchFamily="34" charset="0"/>
              </a:rPr>
              <a:t> : characterization of fiber </a:t>
            </a:r>
          </a:p>
          <a:p>
            <a:r>
              <a:rPr lang="en-US" smtClean="0">
                <a:solidFill>
                  <a:srgbClr val="842215"/>
                </a:solidFill>
                <a:latin typeface="Futura Bk BT" pitchFamily="34" charset="0"/>
              </a:rPr>
              <a:t>660nm </a:t>
            </a:r>
            <a:r>
              <a:rPr lang="en-US" smtClean="0">
                <a:latin typeface="Futura Bk BT" pitchFamily="34" charset="0"/>
              </a:rPr>
              <a:t>: characterization of fiber + sample </a:t>
            </a:r>
            <a:endParaRPr lang="en-US">
              <a:latin typeface="Futura Bk BT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6416077" y="2196484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Futura Bk BT" pitchFamily="34" charset="0"/>
              </a:rPr>
              <a:t>638nm</a:t>
            </a: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679791" y="2196484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842215"/>
                </a:solidFill>
                <a:latin typeface="Futura Bk BT" pitchFamily="34" charset="0"/>
              </a:rPr>
              <a:t>660nm</a:t>
            </a:r>
            <a:endParaRPr lang="en-US"/>
          </a:p>
        </p:txBody>
      </p:sp>
      <p:sp>
        <p:nvSpPr>
          <p:cNvPr id="115" name="ZoneTexte 114"/>
          <p:cNvSpPr txBox="1"/>
          <p:nvPr/>
        </p:nvSpPr>
        <p:spPr>
          <a:xfrm>
            <a:off x="2394100" y="1020918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8</a:t>
            </a:r>
            <a:endParaRPr lang="en-US" sz="1400" b="1" dirty="0"/>
          </a:p>
        </p:txBody>
      </p:sp>
      <p:sp>
        <p:nvSpPr>
          <p:cNvPr id="116" name="ZoneTexte 115"/>
          <p:cNvSpPr txBox="1"/>
          <p:nvPr/>
        </p:nvSpPr>
        <p:spPr>
          <a:xfrm>
            <a:off x="7100558" y="867029"/>
            <a:ext cx="400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rgbClr val="FF0000"/>
                </a:solidFill>
              </a:rPr>
              <a:t>9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4012303" y="3119731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8</a:t>
            </a:r>
            <a:endParaRPr lang="en-US" sz="1400" b="1" dirty="0"/>
          </a:p>
        </p:txBody>
      </p:sp>
      <p:sp>
        <p:nvSpPr>
          <p:cNvPr id="118" name="ZoneTexte 117"/>
          <p:cNvSpPr txBox="1"/>
          <p:nvPr/>
        </p:nvSpPr>
        <p:spPr>
          <a:xfrm>
            <a:off x="3986549" y="3672370"/>
            <a:ext cx="1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6</a:t>
            </a:r>
            <a:endParaRPr lang="en-US" sz="1400" b="1" dirty="0"/>
          </a:p>
        </p:txBody>
      </p:sp>
      <p:sp>
        <p:nvSpPr>
          <p:cNvPr id="119" name="Rectangle 118"/>
          <p:cNvSpPr/>
          <p:nvPr/>
        </p:nvSpPr>
        <p:spPr>
          <a:xfrm>
            <a:off x="847851" y="6027973"/>
            <a:ext cx="7489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Futura Bk BT" pitchFamily="34" charset="0"/>
              </a:rPr>
              <a:t>Challenge : deduce the linear retardance of fiber </a:t>
            </a:r>
            <a:r>
              <a:rPr lang="en-US" smtClean="0">
                <a:solidFill>
                  <a:srgbClr val="842215"/>
                </a:solidFill>
                <a:latin typeface="Futura Bk BT" pitchFamily="34" charset="0"/>
              </a:rPr>
              <a:t>@660nm </a:t>
            </a:r>
            <a:r>
              <a:rPr lang="en-US" smtClean="0">
                <a:latin typeface="Futura Bk BT" pitchFamily="34" charset="0"/>
              </a:rPr>
              <a:t>from </a:t>
            </a:r>
            <a:r>
              <a:rPr lang="en-US" smtClean="0">
                <a:solidFill>
                  <a:srgbClr val="FF0000"/>
                </a:solidFill>
                <a:latin typeface="Futura Bk BT" pitchFamily="34" charset="0"/>
              </a:rPr>
              <a:t>638nm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4309901" y="2612717"/>
            <a:ext cx="6863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Bk BT" pitchFamily="34" charset="0"/>
              </a:rPr>
              <a:t>1 : Polarization insensitive </a:t>
            </a:r>
            <a:r>
              <a:rPr lang="en-US" sz="1600" dirty="0" err="1" smtClean="0">
                <a:latin typeface="Futura Bk BT" pitchFamily="34" charset="0"/>
              </a:rPr>
              <a:t>beamsplitter</a:t>
            </a:r>
            <a:r>
              <a:rPr lang="en-US" sz="1600" dirty="0" smtClean="0">
                <a:latin typeface="Futura Bk BT" pitchFamily="34" charset="0"/>
              </a:rPr>
              <a:t> cube</a:t>
            </a:r>
          </a:p>
          <a:p>
            <a:r>
              <a:rPr lang="en-US" sz="1600" dirty="0" smtClean="0">
                <a:latin typeface="Futura Bk BT" pitchFamily="34" charset="0"/>
              </a:rPr>
              <a:t>2 : Injection lens</a:t>
            </a:r>
          </a:p>
          <a:p>
            <a:r>
              <a:rPr lang="en-US" sz="1600" dirty="0" smtClean="0">
                <a:latin typeface="Futura Bk BT" pitchFamily="34" charset="0"/>
              </a:rPr>
              <a:t>3 : Single mode fiber</a:t>
            </a:r>
            <a:endParaRPr lang="en-US" sz="1600" dirty="0">
              <a:latin typeface="Futura Bk BT" pitchFamily="34" charset="0"/>
            </a:endParaRPr>
          </a:p>
          <a:p>
            <a:r>
              <a:rPr lang="en-US" sz="1600" dirty="0" smtClean="0">
                <a:latin typeface="Futura Bk BT" pitchFamily="34" charset="0"/>
              </a:rPr>
              <a:t>4 : Collimation lens</a:t>
            </a:r>
          </a:p>
          <a:p>
            <a:r>
              <a:rPr lang="en-US" sz="1600" smtClean="0">
                <a:latin typeface="Futura Bk BT" pitchFamily="34" charset="0"/>
              </a:rPr>
              <a:t>5 </a:t>
            </a:r>
            <a:r>
              <a:rPr lang="en-US" sz="1600" dirty="0" smtClean="0">
                <a:latin typeface="Futura Bk BT" pitchFamily="34" charset="0"/>
              </a:rPr>
              <a:t>: Sample</a:t>
            </a:r>
            <a:endParaRPr lang="fr-FR" sz="1600" dirty="0" smtClean="0">
              <a:latin typeface="Futura Bk BT" pitchFamily="34" charset="0"/>
            </a:endParaRPr>
          </a:p>
          <a:p>
            <a:r>
              <a:rPr lang="fr-FR" sz="1600" smtClean="0">
                <a:latin typeface="Futura Bk BT" pitchFamily="34" charset="0"/>
              </a:rPr>
              <a:t>6 </a:t>
            </a:r>
            <a:r>
              <a:rPr lang="fr-FR" sz="1600" dirty="0" smtClean="0">
                <a:latin typeface="Futura Bk BT" pitchFamily="34" charset="0"/>
              </a:rPr>
              <a:t>: Mirror </a:t>
            </a:r>
          </a:p>
          <a:p>
            <a:r>
              <a:rPr lang="fr-FR" sz="1600" smtClean="0">
                <a:latin typeface="Futura Bk BT" pitchFamily="34" charset="0"/>
              </a:rPr>
              <a:t>7 : </a:t>
            </a:r>
            <a:r>
              <a:rPr lang="fr-FR" sz="1600" dirty="0" err="1" smtClean="0">
                <a:latin typeface="Futura Bk BT" pitchFamily="34" charset="0"/>
              </a:rPr>
              <a:t>Detection</a:t>
            </a:r>
            <a:r>
              <a:rPr lang="fr-FR" sz="1600" dirty="0" smtClean="0">
                <a:latin typeface="Futura Bk BT" pitchFamily="34" charset="0"/>
              </a:rPr>
              <a:t> </a:t>
            </a:r>
            <a:r>
              <a:rPr lang="fr-FR" sz="1600" dirty="0" err="1" smtClean="0">
                <a:latin typeface="Futura Bk BT" pitchFamily="34" charset="0"/>
              </a:rPr>
              <a:t>with</a:t>
            </a:r>
            <a:r>
              <a:rPr lang="fr-FR" sz="1600" dirty="0" smtClean="0">
                <a:latin typeface="Futura Bk BT" pitchFamily="34" charset="0"/>
              </a:rPr>
              <a:t> photodiode </a:t>
            </a:r>
            <a:r>
              <a:rPr lang="fr-FR" sz="1600" smtClean="0">
                <a:latin typeface="Futura Bk BT" pitchFamily="34" charset="0"/>
              </a:rPr>
              <a:t>and data processing</a:t>
            </a:r>
          </a:p>
          <a:p>
            <a:r>
              <a:rPr lang="fr-FR" sz="1600" smtClean="0">
                <a:latin typeface="Futura Bk BT" pitchFamily="34" charset="0"/>
              </a:rPr>
              <a:t>8 : Dichroic mirror (45°)</a:t>
            </a:r>
          </a:p>
          <a:p>
            <a:r>
              <a:rPr lang="fr-FR" sz="1600" b="1" smtClean="0">
                <a:solidFill>
                  <a:srgbClr val="FF0000"/>
                </a:solidFill>
                <a:latin typeface="Futura Bk BT" pitchFamily="34" charset="0"/>
              </a:rPr>
              <a:t>9 : Dichroic mirror (straight)</a:t>
            </a:r>
            <a:endParaRPr lang="en-US" sz="1600" b="1" dirty="0">
              <a:solidFill>
                <a:srgbClr val="FF0000"/>
              </a:solidFill>
              <a:latin typeface="Futura Bk BT" pitchFamily="34" charset="0"/>
            </a:endParaRPr>
          </a:p>
        </p:txBody>
      </p:sp>
      <p:sp>
        <p:nvSpPr>
          <p:cNvPr id="121" name="Espace réservé du numéro de diapositive 1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27</a:t>
            </a:fld>
            <a:r>
              <a:rPr lang="en-US" smtClean="0"/>
              <a:t>/30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146131" y="2887371"/>
            <a:ext cx="753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Futura Bk BT" pitchFamily="34" charset="0"/>
              </a:rPr>
              <a:t>638nm</a:t>
            </a:r>
            <a:endParaRPr lang="en-US" sz="1400"/>
          </a:p>
        </p:txBody>
      </p:sp>
      <p:sp>
        <p:nvSpPr>
          <p:cNvPr id="82" name="Rectangle 81"/>
          <p:cNvSpPr/>
          <p:nvPr/>
        </p:nvSpPr>
        <p:spPr>
          <a:xfrm>
            <a:off x="3155899" y="3377249"/>
            <a:ext cx="753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842215"/>
                </a:solidFill>
                <a:latin typeface="Futura Bk BT" pitchFamily="34" charset="0"/>
              </a:rPr>
              <a:t>660nm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514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e 54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56" name="Rectangle 55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Conclusion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690706" y="1322632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Futura Bk BT" panose="020B0502020204020303" pitchFamily="34" charset="0"/>
              </a:rPr>
              <a:t>Conclusion </a:t>
            </a:r>
            <a:endParaRPr lang="fr-FR" sz="2000" dirty="0">
              <a:latin typeface="Futura Bk BT" panose="020B0502020204020303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28371" y="4311361"/>
            <a:ext cx="1497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Futura Bk BT" panose="020B0502020204020303" pitchFamily="34" charset="0"/>
              </a:rPr>
              <a:t>Perspectives</a:t>
            </a:r>
            <a:endParaRPr lang="fr-FR" sz="2000" dirty="0">
              <a:latin typeface="Futura Bk BT" panose="020B0502020204020303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827585" y="1932142"/>
            <a:ext cx="518141" cy="354731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>
            <a:off x="827585" y="2503514"/>
            <a:ext cx="518141" cy="354731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>
            <a:off x="827584" y="5302583"/>
            <a:ext cx="518141" cy="354731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563892" y="1893001"/>
            <a:ext cx="624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Futura Bk BT" panose="020B0502020204020303" pitchFamily="34" charset="0"/>
              </a:rPr>
              <a:t>Capability</a:t>
            </a:r>
            <a:r>
              <a:rPr lang="fr-FR" dirty="0" smtClean="0">
                <a:latin typeface="Futura Bk BT" panose="020B0502020204020303" pitchFamily="34" charset="0"/>
              </a:rPr>
              <a:t> of </a:t>
            </a:r>
            <a:r>
              <a:rPr lang="fr-FR" dirty="0" err="1" smtClean="0">
                <a:latin typeface="Futura Bk BT" panose="020B0502020204020303" pitchFamily="34" charset="0"/>
              </a:rPr>
              <a:t>our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latin typeface="Futura Bk BT" panose="020B0502020204020303" pitchFamily="34" charset="0"/>
              </a:rPr>
              <a:t>method</a:t>
            </a:r>
            <a:r>
              <a:rPr lang="fr-FR" dirty="0" smtClean="0">
                <a:latin typeface="Futura Bk BT" panose="020B0502020204020303" pitchFamily="34" charset="0"/>
              </a:rPr>
              <a:t> to </a:t>
            </a:r>
            <a:r>
              <a:rPr lang="fr-FR" dirty="0" err="1" smtClean="0">
                <a:latin typeface="Futura Bk BT" panose="020B0502020204020303" pitchFamily="34" charset="0"/>
              </a:rPr>
              <a:t>overcome</a:t>
            </a:r>
            <a:r>
              <a:rPr lang="fr-FR" dirty="0" smtClean="0">
                <a:latin typeface="Futura Bk BT" panose="020B0502020204020303" pitchFamily="34" charset="0"/>
              </a:rPr>
              <a:t> the </a:t>
            </a:r>
            <a:r>
              <a:rPr lang="fr-FR" dirty="0" err="1" smtClean="0">
                <a:latin typeface="Futura Bk BT" panose="020B0502020204020303" pitchFamily="34" charset="0"/>
              </a:rPr>
              <a:t>fiber</a:t>
            </a:r>
            <a:r>
              <a:rPr lang="fr-FR" dirty="0" smtClean="0">
                <a:latin typeface="Futura Bk BT" panose="020B0502020204020303" pitchFamily="34" charset="0"/>
              </a:rPr>
              <a:t> contribution 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563892" y="2503514"/>
            <a:ext cx="643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Futura Bk BT" panose="020B0502020204020303" pitchFamily="34" charset="0"/>
              </a:rPr>
              <a:t>Several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latin typeface="Futura Bk BT" panose="020B0502020204020303" pitchFamily="34" charset="0"/>
              </a:rPr>
              <a:t>polarimetric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latin typeface="Futura Bk BT" panose="020B0502020204020303" pitchFamily="34" charset="0"/>
              </a:rPr>
              <a:t>characteristics</a:t>
            </a:r>
            <a:r>
              <a:rPr lang="fr-FR" dirty="0" smtClean="0">
                <a:latin typeface="Futura Bk BT" panose="020B0502020204020303" pitchFamily="34" charset="0"/>
              </a:rPr>
              <a:t> of </a:t>
            </a:r>
            <a:r>
              <a:rPr lang="fr-FR" dirty="0" err="1" smtClean="0">
                <a:latin typeface="Futura Bk BT" panose="020B0502020204020303" pitchFamily="34" charset="0"/>
              </a:rPr>
              <a:t>samples</a:t>
            </a:r>
            <a:r>
              <a:rPr lang="fr-FR" dirty="0" smtClean="0">
                <a:latin typeface="Futura Bk BT" panose="020B0502020204020303" pitchFamily="34" charset="0"/>
              </a:rPr>
              <a:t> are accessible :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2644012" y="2928029"/>
            <a:ext cx="180776" cy="206326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824788" y="2877303"/>
            <a:ext cx="538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Rotation and </a:t>
            </a:r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retardance</a:t>
            </a:r>
            <a:r>
              <a:rPr lang="fr-FR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induced</a:t>
            </a:r>
            <a:r>
              <a:rPr lang="fr-FR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 by </a:t>
            </a:r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linear</a:t>
            </a:r>
            <a:r>
              <a:rPr lang="fr-FR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retarders</a:t>
            </a:r>
            <a:endParaRPr lang="fr-FR" dirty="0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19" name="Flèche droite 18"/>
          <p:cNvSpPr/>
          <p:nvPr/>
        </p:nvSpPr>
        <p:spPr>
          <a:xfrm>
            <a:off x="2644012" y="3197003"/>
            <a:ext cx="180776" cy="206326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2824788" y="3146277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Linear</a:t>
            </a:r>
            <a:r>
              <a:rPr lang="fr-FR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diattenuation</a:t>
            </a:r>
            <a:endParaRPr lang="fr-FR" dirty="0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22" name="Flèche droite 21"/>
          <p:cNvSpPr/>
          <p:nvPr/>
        </p:nvSpPr>
        <p:spPr>
          <a:xfrm>
            <a:off x="2644012" y="3485035"/>
            <a:ext cx="180776" cy="206326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2824788" y="3434309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Circular</a:t>
            </a:r>
            <a:r>
              <a:rPr lang="fr-FR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solidFill>
                  <a:srgbClr val="008000"/>
                </a:solidFill>
                <a:latin typeface="Futura Bk BT" panose="020B0502020204020303" pitchFamily="34" charset="0"/>
              </a:rPr>
              <a:t>diattenuation</a:t>
            </a:r>
            <a:endParaRPr lang="fr-FR" dirty="0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545636" y="5291916"/>
            <a:ext cx="5309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Futura Bk BT" panose="020B0502020204020303" pitchFamily="34" charset="0"/>
              </a:rPr>
              <a:t>Depolarization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latin typeface="Futura Bk BT" panose="020B0502020204020303" pitchFamily="34" charset="0"/>
              </a:rPr>
              <a:t>measurement</a:t>
            </a:r>
            <a:r>
              <a:rPr lang="fr-FR" dirty="0" smtClean="0">
                <a:latin typeface="Futura Bk BT" panose="020B0502020204020303" pitchFamily="34" charset="0"/>
              </a:rPr>
              <a:t> of </a:t>
            </a:r>
            <a:r>
              <a:rPr lang="fr-FR" dirty="0" err="1" smtClean="0">
                <a:latin typeface="Futura Bk BT" panose="020B0502020204020303" pitchFamily="34" charset="0"/>
              </a:rPr>
              <a:t>biological</a:t>
            </a:r>
            <a:r>
              <a:rPr lang="fr-FR" dirty="0" smtClean="0">
                <a:latin typeface="Futura Bk BT" panose="020B0502020204020303" pitchFamily="34" charset="0"/>
              </a:rPr>
              <a:t> </a:t>
            </a:r>
            <a:r>
              <a:rPr lang="fr-FR" dirty="0" err="1" smtClean="0">
                <a:latin typeface="Futura Bk BT" panose="020B0502020204020303" pitchFamily="34" charset="0"/>
              </a:rPr>
              <a:t>samples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25" name="Flèche droite 24"/>
          <p:cNvSpPr/>
          <p:nvPr/>
        </p:nvSpPr>
        <p:spPr>
          <a:xfrm>
            <a:off x="827584" y="4874469"/>
            <a:ext cx="518141" cy="354731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576585" y="4863802"/>
            <a:ext cx="429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Futura Bk BT" panose="020B0502020204020303" pitchFamily="34" charset="0"/>
              </a:rPr>
              <a:t>Implementation of the chromatic method</a:t>
            </a:r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28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1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3" name="Rectangle 2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3568" y="764704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latin typeface="Futura Bk BT" panose="020B0502020204020303" pitchFamily="34" charset="0"/>
              </a:rPr>
              <a:t>We</a:t>
            </a:r>
            <a:r>
              <a:rPr lang="fr-FR" sz="2000" dirty="0" smtClean="0">
                <a:latin typeface="Futura Bk BT" panose="020B0502020204020303" pitchFamily="34" charset="0"/>
              </a:rPr>
              <a:t> are </a:t>
            </a:r>
            <a:r>
              <a:rPr lang="fr-FR" sz="2000" dirty="0" err="1" smtClean="0">
                <a:latin typeface="Futura Bk BT" panose="020B0502020204020303" pitchFamily="34" charset="0"/>
              </a:rPr>
              <a:t>grateful</a:t>
            </a:r>
            <a:r>
              <a:rPr lang="fr-FR" sz="2000" dirty="0" smtClean="0">
                <a:latin typeface="Futura Bk BT" panose="020B0502020204020303" pitchFamily="34" charset="0"/>
              </a:rPr>
              <a:t> to the french ANR for </a:t>
            </a:r>
            <a:r>
              <a:rPr lang="fr-FR" sz="2000" dirty="0" err="1" smtClean="0">
                <a:latin typeface="Futura Bk BT" panose="020B0502020204020303" pitchFamily="34" charset="0"/>
              </a:rPr>
              <a:t>its</a:t>
            </a:r>
            <a:r>
              <a:rPr lang="fr-FR" sz="2000" dirty="0" smtClean="0">
                <a:latin typeface="Futura Bk BT" panose="020B0502020204020303" pitchFamily="34" charset="0"/>
              </a:rPr>
              <a:t> </a:t>
            </a:r>
            <a:r>
              <a:rPr lang="fr-FR" sz="2000" dirty="0" err="1" smtClean="0">
                <a:latin typeface="Futura Bk BT" panose="020B0502020204020303" pitchFamily="34" charset="0"/>
              </a:rPr>
              <a:t>financial</a:t>
            </a:r>
            <a:r>
              <a:rPr lang="fr-FR" sz="2000" dirty="0" smtClean="0">
                <a:latin typeface="Futura Bk BT" panose="020B0502020204020303" pitchFamily="34" charset="0"/>
              </a:rPr>
              <a:t> </a:t>
            </a:r>
            <a:r>
              <a:rPr lang="fr-FR" sz="2000" smtClean="0">
                <a:latin typeface="Futura Bk BT" panose="020B0502020204020303" pitchFamily="34" charset="0"/>
              </a:rPr>
              <a:t>support </a:t>
            </a:r>
          </a:p>
          <a:p>
            <a:pPr algn="ctr"/>
            <a:r>
              <a:rPr lang="fr-FR" sz="2000" smtClean="0">
                <a:latin typeface="Futura Bk BT" panose="020B0502020204020303" pitchFamily="34" charset="0"/>
              </a:rPr>
              <a:t>to </a:t>
            </a:r>
            <a:r>
              <a:rPr lang="fr-FR" sz="2000" dirty="0" err="1" smtClean="0">
                <a:latin typeface="Futura Bk BT" panose="020B0502020204020303" pitchFamily="34" charset="0"/>
              </a:rPr>
              <a:t>this</a:t>
            </a:r>
            <a:r>
              <a:rPr lang="fr-FR" sz="2000" dirty="0" smtClean="0">
                <a:latin typeface="Futura Bk BT" panose="020B0502020204020303" pitchFamily="34" charset="0"/>
              </a:rPr>
              <a:t> </a:t>
            </a:r>
            <a:r>
              <a:rPr lang="fr-FR" sz="2000" dirty="0" err="1" smtClean="0">
                <a:latin typeface="Futura Bk BT" panose="020B0502020204020303" pitchFamily="34" charset="0"/>
              </a:rPr>
              <a:t>work</a:t>
            </a:r>
            <a:r>
              <a:rPr lang="fr-FR" sz="2000" dirty="0" smtClean="0">
                <a:latin typeface="Futura Bk BT" panose="020B0502020204020303" pitchFamily="34" charset="0"/>
              </a:rPr>
              <a:t>, </a:t>
            </a:r>
            <a:r>
              <a:rPr lang="fr-FR" sz="2000" dirty="0" err="1" smtClean="0">
                <a:latin typeface="Futura Bk BT" panose="020B0502020204020303" pitchFamily="34" charset="0"/>
              </a:rPr>
              <a:t>through</a:t>
            </a:r>
            <a:r>
              <a:rPr lang="fr-FR" sz="2000" dirty="0" smtClean="0">
                <a:latin typeface="Futura Bk BT" panose="020B0502020204020303" pitchFamily="34" charset="0"/>
              </a:rPr>
              <a:t> the IMULE </a:t>
            </a:r>
            <a:r>
              <a:rPr lang="fr-FR" sz="2000" dirty="0" err="1" smtClean="0">
                <a:latin typeface="Futura Bk BT" panose="020B0502020204020303" pitchFamily="34" charset="0"/>
              </a:rPr>
              <a:t>project</a:t>
            </a:r>
            <a:r>
              <a:rPr lang="fr-FR" sz="2000" dirty="0" smtClean="0">
                <a:latin typeface="Futura Bk BT" panose="020B0502020204020303" pitchFamily="34" charset="0"/>
              </a:rPr>
              <a:t> </a:t>
            </a:r>
            <a:endParaRPr lang="fr-FR" sz="2000" dirty="0">
              <a:latin typeface="Futura Bk BT" panose="020B05020202040203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39" y="1700808"/>
            <a:ext cx="1559057" cy="6788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6832" y="2557353"/>
            <a:ext cx="7848872" cy="1015663"/>
          </a:xfrm>
          <a:prstGeom prst="rect">
            <a:avLst/>
          </a:prstGeom>
          <a:ln w="222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smtClean="0">
                <a:solidFill>
                  <a:schemeClr val="accent3">
                    <a:lumMod val="50000"/>
                  </a:schemeClr>
                </a:solidFill>
                <a:latin typeface="Futura Bk BT" panose="020B0502020204020303" pitchFamily="34" charset="0"/>
              </a:rPr>
              <a:t>Thanks to the workshop organizers &amp;</a:t>
            </a:r>
          </a:p>
          <a:p>
            <a:pPr algn="ctr"/>
            <a:r>
              <a:rPr lang="fr-FR" sz="2000">
                <a:solidFill>
                  <a:schemeClr val="accent3">
                    <a:lumMod val="50000"/>
                  </a:schemeClr>
                </a:solidFill>
                <a:latin typeface="Futura Bk BT" panose="020B0502020204020303" pitchFamily="34" charset="0"/>
              </a:rPr>
              <a:t>thank </a:t>
            </a:r>
            <a:r>
              <a:rPr lang="fr-FR" sz="2000" smtClean="0">
                <a:solidFill>
                  <a:schemeClr val="accent3">
                    <a:lumMod val="50000"/>
                  </a:schemeClr>
                </a:solidFill>
                <a:latin typeface="Futura Bk BT" panose="020B0502020204020303" pitchFamily="34" charset="0"/>
              </a:rPr>
              <a:t>you for </a:t>
            </a:r>
            <a:r>
              <a:rPr lang="fr-FR" sz="2000">
                <a:solidFill>
                  <a:schemeClr val="accent3">
                    <a:lumMod val="50000"/>
                  </a:schemeClr>
                </a:solidFill>
                <a:latin typeface="Futura Bk BT" panose="020B0502020204020303" pitchFamily="34" charset="0"/>
              </a:rPr>
              <a:t>your </a:t>
            </a:r>
            <a:r>
              <a:rPr lang="fr-FR" sz="2000" smtClean="0">
                <a:solidFill>
                  <a:schemeClr val="accent3">
                    <a:lumMod val="50000"/>
                  </a:schemeClr>
                </a:solidFill>
                <a:latin typeface="Futura Bk BT" panose="020B0502020204020303" pitchFamily="34" charset="0"/>
              </a:rPr>
              <a:t>attention</a:t>
            </a:r>
          </a:p>
          <a:p>
            <a:pPr algn="ctr"/>
            <a:endParaRPr lang="fr-FR" sz="2000">
              <a:solidFill>
                <a:schemeClr val="accent3">
                  <a:lumMod val="50000"/>
                </a:schemeClr>
              </a:solidFill>
              <a:latin typeface="Futura Bk BT" panose="020B05020202040203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48" y="3501007"/>
            <a:ext cx="5355640" cy="289945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29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1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0" name="Rectangle 9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6" descr="http://images.mylot.com/userImages/images/postphotos/23171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7383" y="1619534"/>
            <a:ext cx="676456" cy="676456"/>
          </a:xfrm>
          <a:prstGeom prst="rect">
            <a:avLst/>
          </a:prstGeom>
          <a:noFill/>
        </p:spPr>
      </p:pic>
      <p:sp>
        <p:nvSpPr>
          <p:cNvPr id="50" name="Rectangle 49"/>
          <p:cNvSpPr/>
          <p:nvPr/>
        </p:nvSpPr>
        <p:spPr>
          <a:xfrm>
            <a:off x="2494096" y="3903973"/>
            <a:ext cx="606667" cy="108857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Bk BT" panose="020B0502020204020303" pitchFamily="34" charset="0"/>
            </a:endParaRPr>
          </a:p>
        </p:txBody>
      </p:sp>
      <p:cxnSp>
        <p:nvCxnSpPr>
          <p:cNvPr id="51" name="Connecteur droit 50"/>
          <p:cNvCxnSpPr/>
          <p:nvPr/>
        </p:nvCxnSpPr>
        <p:spPr>
          <a:xfrm flipV="1">
            <a:off x="2796051" y="2770011"/>
            <a:ext cx="1126497" cy="1121475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>
            <a:stCxn id="50" idx="0"/>
          </p:cNvCxnSpPr>
          <p:nvPr/>
        </p:nvCxnSpPr>
        <p:spPr>
          <a:xfrm flipH="1" flipV="1">
            <a:off x="1660961" y="2791320"/>
            <a:ext cx="1136469" cy="111265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à coins arrondis 55"/>
          <p:cNvSpPr/>
          <p:nvPr/>
        </p:nvSpPr>
        <p:spPr>
          <a:xfrm rot="2591973">
            <a:off x="1699830" y="2919490"/>
            <a:ext cx="667602" cy="458449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Futura Bk BT" panose="020B0502020204020303" pitchFamily="34" charset="0"/>
              </a:rPr>
              <a:t>PSG</a:t>
            </a:r>
            <a:endParaRPr lang="en-US" sz="1600" dirty="0">
              <a:latin typeface="Futura Bk BT" panose="020B0502020204020303" pitchFamily="34" charset="0"/>
            </a:endParaRPr>
          </a:p>
        </p:txBody>
      </p:sp>
      <p:sp>
        <p:nvSpPr>
          <p:cNvPr id="58" name="Triangle isocèle 57"/>
          <p:cNvSpPr/>
          <p:nvPr/>
        </p:nvSpPr>
        <p:spPr>
          <a:xfrm rot="8048022">
            <a:off x="2359656" y="3461186"/>
            <a:ext cx="148441" cy="16625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Bk BT" panose="020B0502020204020303" pitchFamily="34" charset="0"/>
            </a:endParaRPr>
          </a:p>
        </p:txBody>
      </p:sp>
      <p:sp>
        <p:nvSpPr>
          <p:cNvPr id="59" name="Triangle isocèle 58"/>
          <p:cNvSpPr/>
          <p:nvPr/>
        </p:nvSpPr>
        <p:spPr>
          <a:xfrm rot="2749334">
            <a:off x="3064297" y="3480509"/>
            <a:ext cx="148441" cy="16625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Bk BT" panose="020B0502020204020303" pitchFamily="34" charset="0"/>
            </a:endParaRPr>
          </a:p>
        </p:txBody>
      </p:sp>
      <p:sp>
        <p:nvSpPr>
          <p:cNvPr id="62" name="Rectangle à coins arrondis 61"/>
          <p:cNvSpPr/>
          <p:nvPr/>
        </p:nvSpPr>
        <p:spPr>
          <a:xfrm rot="18939634">
            <a:off x="3122148" y="2985069"/>
            <a:ext cx="644169" cy="436333"/>
          </a:xfrm>
          <a:prstGeom prst="roundRect">
            <a:avLst/>
          </a:prstGeom>
          <a:solidFill>
            <a:srgbClr val="303C18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Futura Bk BT" panose="020B0502020204020303" pitchFamily="34" charset="0"/>
              </a:rPr>
              <a:t>PSA</a:t>
            </a:r>
            <a:endParaRPr lang="en-US" sz="1600" dirty="0">
              <a:latin typeface="Futura Bk BT" panose="020B0502020204020303" pitchFamily="34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2288695" y="4025317"/>
            <a:ext cx="1059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Futura Bk BT" panose="020B0502020204020303" pitchFamily="34" charset="0"/>
              </a:rPr>
              <a:t>Biological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Futura Bk BT" panose="020B0502020204020303" pitchFamily="34" charset="0"/>
              </a:rPr>
              <a:t>Sample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Futura Bk BT" panose="020B0502020204020303" pitchFamily="34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028682" y="1170642"/>
            <a:ext cx="1494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Futura Bk BT" panose="020B0502020204020303" pitchFamily="34" charset="0"/>
              </a:rPr>
              <a:t>Imaging</a:t>
            </a:r>
          </a:p>
          <a:p>
            <a:pPr algn="ctr"/>
            <a:r>
              <a:rPr lang="en-US" sz="1600" dirty="0">
                <a:latin typeface="Futura Bk BT" panose="020B0502020204020303" pitchFamily="34" charset="0"/>
              </a:rPr>
              <a:t>r</a:t>
            </a:r>
            <a:r>
              <a:rPr lang="en-US" sz="1600" dirty="0" smtClean="0">
                <a:latin typeface="Futura Bk BT" panose="020B0502020204020303" pitchFamily="34" charset="0"/>
              </a:rPr>
              <a:t>econstruction </a:t>
            </a:r>
          </a:p>
          <a:p>
            <a:pPr algn="ctr"/>
            <a:r>
              <a:rPr lang="en-US" sz="1600" dirty="0" smtClean="0">
                <a:latin typeface="Futura Bk BT" panose="020B0502020204020303" pitchFamily="34" charset="0"/>
              </a:rPr>
              <a:t>system</a:t>
            </a:r>
            <a:endParaRPr lang="en-US" sz="1600" dirty="0">
              <a:latin typeface="Futura Bk BT" panose="020B0502020204020303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179512" y="772820"/>
            <a:ext cx="429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Futura Bk BT" panose="020B0502020204020303" pitchFamily="34" charset="0"/>
              </a:rPr>
              <a:t>Polarimetric</a:t>
            </a:r>
            <a:r>
              <a:rPr lang="en-US" dirty="0" smtClean="0">
                <a:latin typeface="Futura Bk BT" panose="020B0502020204020303" pitchFamily="34" charset="0"/>
              </a:rPr>
              <a:t> imaging of biological tissues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5751425" y="3061270"/>
            <a:ext cx="3276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utura Bk BT" panose="020B0502020204020303" pitchFamily="34" charset="0"/>
              </a:rPr>
              <a:t>PSG : Polarization states generator</a:t>
            </a:r>
          </a:p>
          <a:p>
            <a:r>
              <a:rPr lang="en-US" sz="1600" dirty="0" smtClean="0">
                <a:latin typeface="Futura Bk BT" panose="020B0502020204020303" pitchFamily="34" charset="0"/>
              </a:rPr>
              <a:t>PSA : Polarization states analyzer</a:t>
            </a:r>
          </a:p>
        </p:txBody>
      </p:sp>
      <p:grpSp>
        <p:nvGrpSpPr>
          <p:cNvPr id="71" name="Groupe 70"/>
          <p:cNvGrpSpPr/>
          <p:nvPr/>
        </p:nvGrpSpPr>
        <p:grpSpPr>
          <a:xfrm>
            <a:off x="2194812" y="3593972"/>
            <a:ext cx="127720" cy="290449"/>
            <a:chOff x="5125373" y="3692851"/>
            <a:chExt cx="127720" cy="290449"/>
          </a:xfrm>
        </p:grpSpPr>
        <p:sp>
          <p:nvSpPr>
            <p:cNvPr id="72" name="Ellipse 71"/>
            <p:cNvSpPr/>
            <p:nvPr/>
          </p:nvSpPr>
          <p:spPr>
            <a:xfrm rot="2523641">
              <a:off x="5125373" y="3692851"/>
              <a:ext cx="127720" cy="29044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Futura Bk BT" panose="020B0502020204020303" pitchFamily="34" charset="0"/>
              </a:endParaRPr>
            </a:p>
          </p:txBody>
        </p:sp>
        <p:sp>
          <p:nvSpPr>
            <p:cNvPr id="73" name="Triangle isocèle 72"/>
            <p:cNvSpPr/>
            <p:nvPr/>
          </p:nvSpPr>
          <p:spPr>
            <a:xfrm rot="3730216">
              <a:off x="5128066" y="3704386"/>
              <a:ext cx="122334" cy="108526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Futura Bk BT" panose="020B0502020204020303" pitchFamily="34" charset="0"/>
              </a:endParaRP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3218344" y="3630367"/>
            <a:ext cx="194791" cy="217656"/>
            <a:chOff x="3601583" y="4345822"/>
            <a:chExt cx="194791" cy="217656"/>
          </a:xfrm>
        </p:grpSpPr>
        <p:sp>
          <p:nvSpPr>
            <p:cNvPr id="75" name="Ellipse 74"/>
            <p:cNvSpPr/>
            <p:nvPr/>
          </p:nvSpPr>
          <p:spPr>
            <a:xfrm rot="2523641">
              <a:off x="3625728" y="4360992"/>
              <a:ext cx="170646" cy="20248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Futura Bk BT" panose="020B0502020204020303" pitchFamily="34" charset="0"/>
              </a:endParaRPr>
            </a:p>
          </p:txBody>
        </p:sp>
        <p:sp>
          <p:nvSpPr>
            <p:cNvPr id="76" name="Triangle isocèle 75"/>
            <p:cNvSpPr/>
            <p:nvPr/>
          </p:nvSpPr>
          <p:spPr>
            <a:xfrm rot="3730216">
              <a:off x="3631441" y="4315964"/>
              <a:ext cx="85285" cy="145001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Futura Bk BT" panose="020B0502020204020303" pitchFamily="34" charset="0"/>
              </a:endParaRPr>
            </a:p>
          </p:txBody>
        </p:sp>
      </p:grpSp>
      <p:sp>
        <p:nvSpPr>
          <p:cNvPr id="77" name="ZoneTexte 76"/>
          <p:cNvSpPr txBox="1"/>
          <p:nvPr/>
        </p:nvSpPr>
        <p:spPr>
          <a:xfrm>
            <a:off x="828607" y="3534107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Futura Bk BT" panose="020B0502020204020303" pitchFamily="34" charset="0"/>
              </a:rPr>
              <a:t>Probing </a:t>
            </a:r>
          </a:p>
          <a:p>
            <a:pPr algn="ctr"/>
            <a:r>
              <a:rPr lang="en-US" sz="1600" dirty="0" smtClean="0">
                <a:latin typeface="Futura Bk BT" panose="020B0502020204020303" pitchFamily="34" charset="0"/>
              </a:rPr>
              <a:t>Polarization </a:t>
            </a:r>
          </a:p>
          <a:p>
            <a:pPr algn="ctr"/>
            <a:r>
              <a:rPr lang="en-US" sz="1600" dirty="0" smtClean="0">
                <a:latin typeface="Futura Bk BT" panose="020B0502020204020303" pitchFamily="34" charset="0"/>
              </a:rPr>
              <a:t>State </a:t>
            </a:r>
            <a:endParaRPr lang="en-US" sz="1600" dirty="0">
              <a:latin typeface="Futura Bk BT" panose="020B0502020204020303" pitchFamily="34" charset="0"/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3382384" y="3563246"/>
            <a:ext cx="1694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Futura Bk BT" panose="020B0502020204020303" pitchFamily="34" charset="0"/>
              </a:rPr>
              <a:t>Backscattered </a:t>
            </a:r>
            <a:endParaRPr lang="en-US" sz="1600" dirty="0">
              <a:latin typeface="Futura Bk BT" panose="020B0502020204020303" pitchFamily="34" charset="0"/>
            </a:endParaRPr>
          </a:p>
          <a:p>
            <a:pPr algn="ctr"/>
            <a:r>
              <a:rPr lang="en-US" sz="1600" dirty="0" smtClean="0">
                <a:latin typeface="Futura Bk BT" panose="020B0502020204020303" pitchFamily="34" charset="0"/>
              </a:rPr>
              <a:t>Polarization state</a:t>
            </a:r>
          </a:p>
        </p:txBody>
      </p:sp>
      <p:sp>
        <p:nvSpPr>
          <p:cNvPr id="79" name="Flèche droite 78"/>
          <p:cNvSpPr/>
          <p:nvPr/>
        </p:nvSpPr>
        <p:spPr>
          <a:xfrm rot="18996322">
            <a:off x="4060411" y="2317780"/>
            <a:ext cx="343010" cy="301837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81" name="Rectangle à coins arrondis 80"/>
          <p:cNvSpPr/>
          <p:nvPr/>
        </p:nvSpPr>
        <p:spPr>
          <a:xfrm rot="2601054">
            <a:off x="628224" y="2095752"/>
            <a:ext cx="1222920" cy="54189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Futura Bk BT" panose="020B0502020204020303" pitchFamily="34" charset="0"/>
              </a:rPr>
              <a:t>Light source</a:t>
            </a:r>
            <a:endParaRPr lang="en-US" sz="1400" dirty="0">
              <a:latin typeface="Futura Bk BT" panose="020B0502020204020303" pitchFamily="34" charset="0"/>
            </a:endParaRPr>
          </a:p>
        </p:txBody>
      </p:sp>
      <p:grpSp>
        <p:nvGrpSpPr>
          <p:cNvPr id="82" name="Groupe 81"/>
          <p:cNvGrpSpPr/>
          <p:nvPr/>
        </p:nvGrpSpPr>
        <p:grpSpPr>
          <a:xfrm rot="13586133">
            <a:off x="3840644" y="2611831"/>
            <a:ext cx="300784" cy="192635"/>
            <a:chOff x="3539395" y="4359600"/>
            <a:chExt cx="300784" cy="258054"/>
          </a:xfrm>
        </p:grpSpPr>
        <p:sp>
          <p:nvSpPr>
            <p:cNvPr id="83" name="Rectangle à coins arrondis 82"/>
            <p:cNvSpPr/>
            <p:nvPr/>
          </p:nvSpPr>
          <p:spPr>
            <a:xfrm>
              <a:off x="3539395" y="4406093"/>
              <a:ext cx="300784" cy="211561"/>
            </a:xfrm>
            <a:prstGeom prst="roundRect">
              <a:avLst/>
            </a:prstGeom>
            <a:gradFill flip="none" rotWithShape="1">
              <a:gsLst>
                <a:gs pos="0">
                  <a:srgbClr val="D27D00"/>
                </a:gs>
                <a:gs pos="100000">
                  <a:srgbClr val="6C4000"/>
                </a:gs>
              </a:gsLst>
              <a:lin ang="0" scaled="1"/>
              <a:tileRect/>
            </a:gra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à coins arrondis 83"/>
            <p:cNvSpPr/>
            <p:nvPr/>
          </p:nvSpPr>
          <p:spPr>
            <a:xfrm>
              <a:off x="3654908" y="4359600"/>
              <a:ext cx="69759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5" name="ZoneTexte 84"/>
          <p:cNvSpPr txBox="1"/>
          <p:nvPr/>
        </p:nvSpPr>
        <p:spPr>
          <a:xfrm>
            <a:off x="4127310" y="2668436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Futura Bk BT" panose="020B0502020204020303" pitchFamily="34" charset="0"/>
              </a:rPr>
              <a:t>Detector</a:t>
            </a:r>
            <a:endParaRPr lang="en-US" sz="1600" dirty="0">
              <a:latin typeface="Futura Bk BT" panose="020B0502020204020303" pitchFamily="34" charset="0"/>
            </a:endParaRPr>
          </a:p>
        </p:txBody>
      </p:sp>
      <p:sp>
        <p:nvSpPr>
          <p:cNvPr id="86" name="Flèche droite 85"/>
          <p:cNvSpPr/>
          <p:nvPr/>
        </p:nvSpPr>
        <p:spPr>
          <a:xfrm rot="5400000">
            <a:off x="1150539" y="4446200"/>
            <a:ext cx="591280" cy="515064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87" name="Flèche droite 86"/>
          <p:cNvSpPr/>
          <p:nvPr/>
        </p:nvSpPr>
        <p:spPr>
          <a:xfrm rot="5400000">
            <a:off x="3875835" y="4452062"/>
            <a:ext cx="591280" cy="515064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6640" y="5050008"/>
            <a:ext cx="2086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8000"/>
                </a:solidFill>
                <a:latin typeface="Futura Bk BT" panose="020B0502020204020303" pitchFamily="34" charset="0"/>
              </a:rPr>
              <a:t>DIRECTLY ANALYSED</a:t>
            </a:r>
            <a:endParaRPr lang="fr-FR" sz="1600" dirty="0">
              <a:solidFill>
                <a:srgbClr val="00800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39552" y="5075892"/>
            <a:ext cx="1699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8000"/>
                </a:solidFill>
                <a:latin typeface="Futura Bk BT" panose="020B0502020204020303" pitchFamily="34" charset="0"/>
              </a:rPr>
              <a:t>WELL KNOWN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89" name="Flèche droite 88"/>
          <p:cNvSpPr/>
          <p:nvPr/>
        </p:nvSpPr>
        <p:spPr>
          <a:xfrm>
            <a:off x="3681724" y="5638461"/>
            <a:ext cx="434982" cy="350043"/>
          </a:xfrm>
          <a:prstGeom prst="rightArrow">
            <a:avLst>
              <a:gd name="adj1" fmla="val 50000"/>
              <a:gd name="adj2" fmla="val 50513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B53A2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23474" y="5602014"/>
            <a:ext cx="21771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B53A22"/>
                </a:solidFill>
                <a:latin typeface="Futura Bk BT" panose="020B0502020204020303" pitchFamily="34" charset="0"/>
              </a:rPr>
              <a:t>Drawbacks </a:t>
            </a:r>
            <a:r>
              <a:rPr lang="en-US" dirty="0" smtClean="0">
                <a:solidFill>
                  <a:srgbClr val="B53A22"/>
                </a:solidFill>
                <a:latin typeface="Futura Bk BT" panose="020B0502020204020303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>
                <a:solidFill>
                  <a:srgbClr val="B53A22"/>
                </a:solidFill>
                <a:latin typeface="Futura Bk BT" panose="020B0502020204020303" pitchFamily="34" charset="0"/>
              </a:rPr>
              <a:t>Need of biopsies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>
                <a:solidFill>
                  <a:srgbClr val="B53A22"/>
                </a:solidFill>
                <a:latin typeface="Futura Bk BT" panose="020B0502020204020303" pitchFamily="34" charset="0"/>
              </a:rPr>
              <a:t>Time consuming</a:t>
            </a:r>
            <a:endParaRPr lang="fr-FR" dirty="0">
              <a:solidFill>
                <a:srgbClr val="B53A22"/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85736" y="44624"/>
            <a:ext cx="4104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Problematic of the use of Mueller imaging systems</a:t>
            </a:r>
            <a:endParaRPr lang="en-US" sz="1400">
              <a:solidFill>
                <a:srgbClr val="00B0F0"/>
              </a:solidFill>
              <a:latin typeface="Futura Bk BT" pitchFamily="34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9" y="1182348"/>
            <a:ext cx="914977" cy="87437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Flèche droite 44"/>
          <p:cNvSpPr/>
          <p:nvPr/>
        </p:nvSpPr>
        <p:spPr>
          <a:xfrm>
            <a:off x="6573008" y="1328608"/>
            <a:ext cx="591280" cy="515064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855286" y="2142168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mtClean="0">
                <a:latin typeface="Futura Bk BT" panose="020B0502020204020303" pitchFamily="34" charset="0"/>
              </a:rPr>
              <a:t>Polarimetric image </a:t>
            </a:r>
          </a:p>
          <a:p>
            <a:pPr algn="ctr"/>
            <a:r>
              <a:rPr lang="en-US" sz="1600" smtClean="0">
                <a:latin typeface="Futura Bk BT" panose="020B0502020204020303" pitchFamily="34" charset="0"/>
              </a:rPr>
              <a:t>of </a:t>
            </a:r>
            <a:r>
              <a:rPr lang="en-US" sz="1600" smtClean="0">
                <a:solidFill>
                  <a:schemeClr val="accent6">
                    <a:lumMod val="75000"/>
                  </a:schemeClr>
                </a:solidFill>
                <a:latin typeface="Futura Bk BT" panose="020B0502020204020303" pitchFamily="34" charset="0"/>
              </a:rPr>
              <a:t>biological sample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Futura Bk BT" panose="020B0502020204020303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3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4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30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lèche droite 41"/>
          <p:cNvSpPr/>
          <p:nvPr/>
        </p:nvSpPr>
        <p:spPr>
          <a:xfrm rot="5400000">
            <a:off x="2892401" y="3297887"/>
            <a:ext cx="457534" cy="301837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179512" y="860102"/>
            <a:ext cx="4104456" cy="2457431"/>
          </a:xfrm>
          <a:prstGeom prst="roundRect">
            <a:avLst/>
          </a:prstGeom>
          <a:solidFill>
            <a:srgbClr val="002060">
              <a:alpha val="16000"/>
            </a:srgb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6" name="Groupe 35"/>
          <p:cNvGrpSpPr/>
          <p:nvPr/>
        </p:nvGrpSpPr>
        <p:grpSpPr>
          <a:xfrm>
            <a:off x="3671899" y="1625751"/>
            <a:ext cx="288032" cy="245904"/>
            <a:chOff x="4268004" y="4425778"/>
            <a:chExt cx="288032" cy="245904"/>
          </a:xfrm>
        </p:grpSpPr>
        <p:sp>
          <p:nvSpPr>
            <p:cNvPr id="37" name="Rectangle 36"/>
            <p:cNvSpPr/>
            <p:nvPr/>
          </p:nvSpPr>
          <p:spPr>
            <a:xfrm>
              <a:off x="4268004" y="4425778"/>
              <a:ext cx="288032" cy="2459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8" name="Ellipse 37"/>
            <p:cNvSpPr/>
            <p:nvPr/>
          </p:nvSpPr>
          <p:spPr>
            <a:xfrm>
              <a:off x="4412020" y="4451464"/>
              <a:ext cx="72008" cy="19421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0" name="Rectangle 9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6143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Why </a:t>
            </a:r>
            <a:r>
              <a:rPr lang="en-US" sz="1400" dirty="0" err="1" smtClean="0">
                <a:solidFill>
                  <a:srgbClr val="00B0F0"/>
                </a:solidFill>
                <a:latin typeface="Futura Bk BT" pitchFamily="34" charset="0"/>
              </a:rPr>
              <a:t>polarimetric</a:t>
            </a:r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 imaging of biological tissues through an endoscopic fiber ?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11" y="1938561"/>
            <a:ext cx="2469968" cy="2958046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3887923" y="1555990"/>
            <a:ext cx="3434099" cy="524883"/>
          </a:xfrm>
          <a:custGeom>
            <a:avLst/>
            <a:gdLst>
              <a:gd name="connsiteX0" fmla="*/ 3446584 w 3446584"/>
              <a:gd name="connsiteY0" fmla="*/ 468350 h 468350"/>
              <a:gd name="connsiteX1" fmla="*/ 2620107 w 3446584"/>
              <a:gd name="connsiteY1" fmla="*/ 11150 h 468350"/>
              <a:gd name="connsiteX2" fmla="*/ 835269 w 3446584"/>
              <a:gd name="connsiteY2" fmla="*/ 143035 h 468350"/>
              <a:gd name="connsiteX3" fmla="*/ 0 w 3446584"/>
              <a:gd name="connsiteY3" fmla="*/ 169412 h 4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6584" h="468350">
                <a:moveTo>
                  <a:pt x="3446584" y="468350"/>
                </a:moveTo>
                <a:cubicBezTo>
                  <a:pt x="3250955" y="266859"/>
                  <a:pt x="3055326" y="65369"/>
                  <a:pt x="2620107" y="11150"/>
                </a:cubicBezTo>
                <a:cubicBezTo>
                  <a:pt x="2184888" y="-43069"/>
                  <a:pt x="1271953" y="116658"/>
                  <a:pt x="835269" y="143035"/>
                </a:cubicBezTo>
                <a:cubicBezTo>
                  <a:pt x="398584" y="169412"/>
                  <a:pt x="199292" y="169412"/>
                  <a:pt x="0" y="16941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2934883" y="1560548"/>
            <a:ext cx="373627" cy="376628"/>
            <a:chOff x="2826872" y="2098473"/>
            <a:chExt cx="373627" cy="376628"/>
          </a:xfrm>
          <a:gradFill flip="none" rotWithShape="1">
            <a:gsLst>
              <a:gs pos="0">
                <a:srgbClr val="00B0F0"/>
              </a:gs>
              <a:gs pos="100000">
                <a:srgbClr val="005CBF"/>
              </a:gs>
            </a:gsLst>
            <a:lin ang="0" scaled="1"/>
            <a:tileRect/>
          </a:gradFill>
        </p:grpSpPr>
        <p:sp>
          <p:nvSpPr>
            <p:cNvPr id="14" name="Rectangle 13"/>
            <p:cNvSpPr/>
            <p:nvPr/>
          </p:nvSpPr>
          <p:spPr>
            <a:xfrm>
              <a:off x="2826872" y="2098473"/>
              <a:ext cx="373627" cy="376628"/>
            </a:xfrm>
            <a:prstGeom prst="rect">
              <a:avLst/>
            </a:pr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onnecteur droit 14"/>
            <p:cNvCxnSpPr/>
            <p:nvPr/>
          </p:nvCxnSpPr>
          <p:spPr>
            <a:xfrm flipV="1">
              <a:off x="2826872" y="2098473"/>
              <a:ext cx="373627" cy="376628"/>
            </a:xfrm>
            <a:prstGeom prst="line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Connecteur droit 15"/>
          <p:cNvCxnSpPr/>
          <p:nvPr/>
        </p:nvCxnSpPr>
        <p:spPr>
          <a:xfrm flipH="1" flipV="1">
            <a:off x="3121696" y="1748862"/>
            <a:ext cx="1" cy="350125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isocèle 16"/>
          <p:cNvSpPr/>
          <p:nvPr/>
        </p:nvSpPr>
        <p:spPr>
          <a:xfrm rot="5400000">
            <a:off x="3383135" y="1694857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riangle isocèle 17"/>
          <p:cNvSpPr/>
          <p:nvPr/>
        </p:nvSpPr>
        <p:spPr>
          <a:xfrm rot="16200000">
            <a:off x="3535535" y="1697679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Triangle isocèle 18"/>
          <p:cNvSpPr/>
          <p:nvPr/>
        </p:nvSpPr>
        <p:spPr>
          <a:xfrm rot="10800000">
            <a:off x="3074797" y="1972863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Triangle isocèle 20"/>
          <p:cNvSpPr/>
          <p:nvPr/>
        </p:nvSpPr>
        <p:spPr>
          <a:xfrm rot="5400000">
            <a:off x="2817043" y="1694539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504764" y="1375772"/>
            <a:ext cx="1222920" cy="75708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Bk BT" panose="020B0502020204020303" pitchFamily="34" charset="0"/>
              </a:rPr>
              <a:t>Light source</a:t>
            </a:r>
            <a:endParaRPr lang="en-US" dirty="0">
              <a:latin typeface="Futura Bk BT" panose="020B0502020204020303" pitchFamily="34" charset="0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1727683" y="1748544"/>
            <a:ext cx="415005" cy="3140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riangle isocèle 23"/>
          <p:cNvSpPr/>
          <p:nvPr/>
        </p:nvSpPr>
        <p:spPr>
          <a:xfrm rot="5400000">
            <a:off x="1770794" y="169403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5" name="Connecteur droit 24"/>
          <p:cNvCxnSpPr/>
          <p:nvPr/>
        </p:nvCxnSpPr>
        <p:spPr>
          <a:xfrm flipH="1" flipV="1">
            <a:off x="3121695" y="2628375"/>
            <a:ext cx="1" cy="350125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isocèle 25"/>
          <p:cNvSpPr/>
          <p:nvPr/>
        </p:nvSpPr>
        <p:spPr>
          <a:xfrm rot="10800000">
            <a:off x="3074797" y="2816933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3" name="Groupe 32"/>
          <p:cNvGrpSpPr/>
          <p:nvPr/>
        </p:nvGrpSpPr>
        <p:grpSpPr>
          <a:xfrm>
            <a:off x="2971303" y="2974598"/>
            <a:ext cx="300784" cy="192635"/>
            <a:chOff x="3539395" y="4359600"/>
            <a:chExt cx="300784" cy="258054"/>
          </a:xfrm>
        </p:grpSpPr>
        <p:sp>
          <p:nvSpPr>
            <p:cNvPr id="34" name="Rectangle à coins arrondis 33"/>
            <p:cNvSpPr/>
            <p:nvPr/>
          </p:nvSpPr>
          <p:spPr>
            <a:xfrm>
              <a:off x="3539395" y="4406093"/>
              <a:ext cx="300784" cy="211561"/>
            </a:xfrm>
            <a:prstGeom prst="roundRect">
              <a:avLst/>
            </a:prstGeom>
            <a:gradFill flip="none" rotWithShape="1">
              <a:gsLst>
                <a:gs pos="0">
                  <a:srgbClr val="D27D00"/>
                </a:gs>
                <a:gs pos="100000">
                  <a:srgbClr val="6C4000"/>
                </a:gs>
              </a:gsLst>
              <a:lin ang="0" scaled="1"/>
              <a:tileRect/>
            </a:gra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à coins arrondis 34"/>
            <p:cNvSpPr/>
            <p:nvPr/>
          </p:nvSpPr>
          <p:spPr>
            <a:xfrm>
              <a:off x="3654908" y="4359600"/>
              <a:ext cx="69759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9" name="Connecteur droit 38"/>
          <p:cNvCxnSpPr>
            <a:endCxn id="38" idx="2"/>
          </p:cNvCxnSpPr>
          <p:nvPr/>
        </p:nvCxnSpPr>
        <p:spPr>
          <a:xfrm flipV="1">
            <a:off x="2231740" y="1748545"/>
            <a:ext cx="1584175" cy="7415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6" descr="http://images.mylot.com/userImages/images/postphotos/231719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6985" y="3775880"/>
            <a:ext cx="559661" cy="559661"/>
          </a:xfrm>
          <a:prstGeom prst="rect">
            <a:avLst/>
          </a:prstGeom>
          <a:noFill/>
        </p:spPr>
      </p:pic>
      <p:sp>
        <p:nvSpPr>
          <p:cNvPr id="44" name="ZoneTexte 43"/>
          <p:cNvSpPr txBox="1"/>
          <p:nvPr/>
        </p:nvSpPr>
        <p:spPr>
          <a:xfrm>
            <a:off x="1674078" y="4358720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Image reconstruction system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4720979" y="994655"/>
            <a:ext cx="3015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utura Bk BT" panose="020B0502020204020303" pitchFamily="34" charset="0"/>
              </a:rPr>
              <a:t>Optical fiber (endoscope)</a:t>
            </a:r>
            <a:endParaRPr lang="en-US" sz="2000" dirty="0">
              <a:latin typeface="Futura Bk BT" panose="020B0502020204020303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759927" y="936000"/>
            <a:ext cx="294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Polarization analysis system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1912286" y="2840735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Detector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5934097" y="2840735"/>
            <a:ext cx="97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Trachea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476697" y="316596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Bronchi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572000" y="3591214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Abnormal tissue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56" name="Flèche droite 55"/>
          <p:cNvSpPr/>
          <p:nvPr/>
        </p:nvSpPr>
        <p:spPr>
          <a:xfrm>
            <a:off x="504764" y="5379967"/>
            <a:ext cx="434982" cy="350043"/>
          </a:xfrm>
          <a:prstGeom prst="rightArrow">
            <a:avLst>
              <a:gd name="adj1" fmla="val 50000"/>
              <a:gd name="adj2" fmla="val 50513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8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94309" y="5352205"/>
            <a:ext cx="43847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Advantages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In vivo in situ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  <a:latin typeface="Futura Bk BT" panose="020B0502020204020303" pitchFamily="34" charset="0"/>
              </a:rPr>
              <a:t>Possibility of early detection of diseases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008000"/>
                </a:solidFill>
              </a:rPr>
              <a:t>Less</a:t>
            </a:r>
            <a:r>
              <a:rPr lang="fr-FR" dirty="0">
                <a:solidFill>
                  <a:srgbClr val="008000"/>
                </a:solidFill>
              </a:rPr>
              <a:t> </a:t>
            </a:r>
            <a:r>
              <a:rPr lang="fr-FR" dirty="0" smtClean="0">
                <a:solidFill>
                  <a:srgbClr val="008000"/>
                </a:solidFill>
              </a:rPr>
              <a:t>biopsies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47369" y="1879374"/>
            <a:ext cx="389179" cy="22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à coins arrondis 48"/>
          <p:cNvSpPr/>
          <p:nvPr/>
        </p:nvSpPr>
        <p:spPr>
          <a:xfrm>
            <a:off x="1907704" y="1379065"/>
            <a:ext cx="784384" cy="753791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PSG</a:t>
            </a:r>
            <a:endParaRPr lang="en-US" sz="1600">
              <a:cs typeface="Arial" pitchFamily="34" charset="0"/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2794669" y="2052589"/>
            <a:ext cx="652998" cy="676658"/>
          </a:xfrm>
          <a:prstGeom prst="roundRect">
            <a:avLst/>
          </a:prstGeom>
          <a:solidFill>
            <a:srgbClr val="303C1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PSA</a:t>
            </a:r>
            <a:endParaRPr lang="en-US" sz="1600"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4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0" name="Rectangle 9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6143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Why </a:t>
            </a:r>
            <a:r>
              <a:rPr lang="en-US" sz="1400" dirty="0" err="1" smtClean="0">
                <a:solidFill>
                  <a:srgbClr val="00B0F0"/>
                </a:solidFill>
                <a:latin typeface="Futura Bk BT" pitchFamily="34" charset="0"/>
              </a:rPr>
              <a:t>polarimetric</a:t>
            </a:r>
            <a:r>
              <a:rPr lang="en-US" sz="1400" dirty="0" smtClean="0">
                <a:solidFill>
                  <a:srgbClr val="00B0F0"/>
                </a:solidFill>
                <a:latin typeface="Futura Bk BT" pitchFamily="34" charset="0"/>
              </a:rPr>
              <a:t> imaging of biological tissues through an endoscopic fiber ?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11" y="1938561"/>
            <a:ext cx="2469968" cy="2958046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3887923" y="1555990"/>
            <a:ext cx="3434099" cy="524883"/>
          </a:xfrm>
          <a:custGeom>
            <a:avLst/>
            <a:gdLst>
              <a:gd name="connsiteX0" fmla="*/ 3446584 w 3446584"/>
              <a:gd name="connsiteY0" fmla="*/ 468350 h 468350"/>
              <a:gd name="connsiteX1" fmla="*/ 2620107 w 3446584"/>
              <a:gd name="connsiteY1" fmla="*/ 11150 h 468350"/>
              <a:gd name="connsiteX2" fmla="*/ 835269 w 3446584"/>
              <a:gd name="connsiteY2" fmla="*/ 143035 h 468350"/>
              <a:gd name="connsiteX3" fmla="*/ 0 w 3446584"/>
              <a:gd name="connsiteY3" fmla="*/ 169412 h 4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6584" h="468350">
                <a:moveTo>
                  <a:pt x="3446584" y="468350"/>
                </a:moveTo>
                <a:cubicBezTo>
                  <a:pt x="3250955" y="266859"/>
                  <a:pt x="3055326" y="65369"/>
                  <a:pt x="2620107" y="11150"/>
                </a:cubicBezTo>
                <a:cubicBezTo>
                  <a:pt x="2184888" y="-43069"/>
                  <a:pt x="1271953" y="116658"/>
                  <a:pt x="835269" y="143035"/>
                </a:cubicBezTo>
                <a:cubicBezTo>
                  <a:pt x="398584" y="169412"/>
                  <a:pt x="199292" y="169412"/>
                  <a:pt x="0" y="16941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1135001" y="5083362"/>
            <a:ext cx="68739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B53A22"/>
                </a:solidFill>
                <a:latin typeface="Futura Bk BT" panose="020B0502020204020303" pitchFamily="34" charset="0"/>
              </a:rPr>
              <a:t>Problem :</a:t>
            </a:r>
          </a:p>
          <a:p>
            <a:pPr algn="ctr"/>
            <a:endParaRPr lang="en-US" dirty="0" smtClean="0">
              <a:solidFill>
                <a:srgbClr val="B53A22"/>
              </a:solidFill>
              <a:latin typeface="Futura Bk BT" panose="020B0502020204020303" pitchFamily="34" charset="0"/>
            </a:endParaRPr>
          </a:p>
          <a:p>
            <a:pPr algn="ctr"/>
            <a:r>
              <a:rPr lang="en-US" dirty="0" smtClean="0">
                <a:solidFill>
                  <a:srgbClr val="B53A22"/>
                </a:solidFill>
                <a:latin typeface="Futura Bk BT" panose="020B0502020204020303" pitchFamily="34" charset="0"/>
              </a:rPr>
              <a:t>Optical fiber modifies polarization states in a uncontrolled manner</a:t>
            </a:r>
          </a:p>
          <a:p>
            <a:pPr algn="ctr"/>
            <a:r>
              <a:rPr lang="en-US" dirty="0" smtClean="0">
                <a:solidFill>
                  <a:srgbClr val="B53A22"/>
                </a:solidFill>
                <a:latin typeface="Futura Bk BT" panose="020B0502020204020303" pitchFamily="34" charset="0"/>
              </a:rPr>
              <a:t>Probing AND backscattered states are </a:t>
            </a:r>
            <a:r>
              <a:rPr lang="en-US" b="1" u="sng" dirty="0" smtClean="0">
                <a:solidFill>
                  <a:srgbClr val="B53A22"/>
                </a:solidFill>
                <a:latin typeface="Futura Bk BT" panose="020B0502020204020303" pitchFamily="34" charset="0"/>
              </a:rPr>
              <a:t>UNKNOWN</a:t>
            </a:r>
            <a:endParaRPr lang="fr-FR" b="1" u="sng" dirty="0">
              <a:solidFill>
                <a:srgbClr val="B53A22"/>
              </a:solidFill>
            </a:endParaRPr>
          </a:p>
        </p:txBody>
      </p:sp>
      <p:sp>
        <p:nvSpPr>
          <p:cNvPr id="48" name="Flèche droite 47"/>
          <p:cNvSpPr/>
          <p:nvPr/>
        </p:nvSpPr>
        <p:spPr>
          <a:xfrm>
            <a:off x="3379879" y="5085184"/>
            <a:ext cx="434982" cy="350043"/>
          </a:xfrm>
          <a:prstGeom prst="rightArrow">
            <a:avLst>
              <a:gd name="adj1" fmla="val 50000"/>
              <a:gd name="adj2" fmla="val 50513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B53A2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50" name="Flèche droite 49"/>
          <p:cNvSpPr/>
          <p:nvPr/>
        </p:nvSpPr>
        <p:spPr>
          <a:xfrm rot="5400000">
            <a:off x="2892401" y="3297887"/>
            <a:ext cx="457534" cy="301837"/>
          </a:xfrm>
          <a:prstGeom prst="rightArrow">
            <a:avLst>
              <a:gd name="adj1" fmla="val 50000"/>
              <a:gd name="adj2" fmla="val 77646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7" name="Picture 6" descr="http://images.mylot.com/userImages/images/postphotos/231719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6985" y="3775880"/>
            <a:ext cx="559661" cy="559661"/>
          </a:xfrm>
          <a:prstGeom prst="rect">
            <a:avLst/>
          </a:prstGeom>
          <a:noFill/>
        </p:spPr>
      </p:pic>
      <p:sp>
        <p:nvSpPr>
          <p:cNvPr id="82" name="ZoneTexte 81"/>
          <p:cNvSpPr txBox="1"/>
          <p:nvPr/>
        </p:nvSpPr>
        <p:spPr>
          <a:xfrm>
            <a:off x="4720979" y="994655"/>
            <a:ext cx="3015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Futura Bk BT" panose="020B0502020204020303" pitchFamily="34" charset="0"/>
              </a:rPr>
              <a:t>Optical fiber (endoscope)</a:t>
            </a:r>
            <a:endParaRPr lang="en-US" sz="2000" dirty="0">
              <a:solidFill>
                <a:srgbClr val="C00000"/>
              </a:solidFill>
              <a:latin typeface="Futura Bk BT" panose="020B0502020204020303" pitchFamily="34" charset="0"/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1674078" y="4358720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Image reconstruction system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5934097" y="2840735"/>
            <a:ext cx="97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Trachea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5476697" y="316596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Bronchi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4572000" y="3591214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Abnormal tissue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87" name="Rectangle à coins arrondis 86"/>
          <p:cNvSpPr/>
          <p:nvPr/>
        </p:nvSpPr>
        <p:spPr>
          <a:xfrm>
            <a:off x="179512" y="860102"/>
            <a:ext cx="4104456" cy="2457431"/>
          </a:xfrm>
          <a:prstGeom prst="roundRect">
            <a:avLst/>
          </a:prstGeom>
          <a:solidFill>
            <a:srgbClr val="002060">
              <a:alpha val="16000"/>
            </a:srgb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8" name="Groupe 87"/>
          <p:cNvGrpSpPr/>
          <p:nvPr/>
        </p:nvGrpSpPr>
        <p:grpSpPr>
          <a:xfrm>
            <a:off x="3671899" y="1625751"/>
            <a:ext cx="288032" cy="245904"/>
            <a:chOff x="4268004" y="4425778"/>
            <a:chExt cx="288032" cy="245904"/>
          </a:xfrm>
        </p:grpSpPr>
        <p:sp>
          <p:nvSpPr>
            <p:cNvPr id="89" name="Rectangle 88"/>
            <p:cNvSpPr/>
            <p:nvPr/>
          </p:nvSpPr>
          <p:spPr>
            <a:xfrm>
              <a:off x="4268004" y="4425778"/>
              <a:ext cx="288032" cy="2459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0" name="Ellipse 89"/>
            <p:cNvSpPr/>
            <p:nvPr/>
          </p:nvSpPr>
          <p:spPr>
            <a:xfrm>
              <a:off x="4412020" y="4451464"/>
              <a:ext cx="72008" cy="19421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91" name="Groupe 90"/>
          <p:cNvGrpSpPr/>
          <p:nvPr/>
        </p:nvGrpSpPr>
        <p:grpSpPr>
          <a:xfrm>
            <a:off x="2934883" y="1560548"/>
            <a:ext cx="373627" cy="376628"/>
            <a:chOff x="2826872" y="2098473"/>
            <a:chExt cx="373627" cy="376628"/>
          </a:xfrm>
          <a:gradFill flip="none" rotWithShape="1">
            <a:gsLst>
              <a:gs pos="0">
                <a:srgbClr val="00B0F0"/>
              </a:gs>
              <a:gs pos="100000">
                <a:srgbClr val="005CBF"/>
              </a:gs>
            </a:gsLst>
            <a:lin ang="0" scaled="1"/>
            <a:tileRect/>
          </a:gradFill>
        </p:grpSpPr>
        <p:sp>
          <p:nvSpPr>
            <p:cNvPr id="92" name="Rectangle 91"/>
            <p:cNvSpPr/>
            <p:nvPr/>
          </p:nvSpPr>
          <p:spPr>
            <a:xfrm>
              <a:off x="2826872" y="2098473"/>
              <a:ext cx="373627" cy="376628"/>
            </a:xfrm>
            <a:prstGeom prst="rect">
              <a:avLst/>
            </a:pr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Connecteur droit 92"/>
            <p:cNvCxnSpPr/>
            <p:nvPr/>
          </p:nvCxnSpPr>
          <p:spPr>
            <a:xfrm flipV="1">
              <a:off x="2826872" y="2098473"/>
              <a:ext cx="373627" cy="376628"/>
            </a:xfrm>
            <a:prstGeom prst="line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Connecteur droit 93"/>
          <p:cNvCxnSpPr/>
          <p:nvPr/>
        </p:nvCxnSpPr>
        <p:spPr>
          <a:xfrm flipH="1" flipV="1">
            <a:off x="3121696" y="1748862"/>
            <a:ext cx="1" cy="350125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riangle isocèle 94"/>
          <p:cNvSpPr/>
          <p:nvPr/>
        </p:nvSpPr>
        <p:spPr>
          <a:xfrm rot="5400000">
            <a:off x="3383135" y="1694857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Triangle isocèle 95"/>
          <p:cNvSpPr/>
          <p:nvPr/>
        </p:nvSpPr>
        <p:spPr>
          <a:xfrm rot="16200000">
            <a:off x="3535535" y="1697679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7" name="Triangle isocèle 96"/>
          <p:cNvSpPr/>
          <p:nvPr/>
        </p:nvSpPr>
        <p:spPr>
          <a:xfrm rot="10800000">
            <a:off x="3074797" y="1972863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8" name="Triangle isocèle 97"/>
          <p:cNvSpPr/>
          <p:nvPr/>
        </p:nvSpPr>
        <p:spPr>
          <a:xfrm rot="5400000">
            <a:off x="2817043" y="1694539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9" name="Rectangle à coins arrondis 98"/>
          <p:cNvSpPr/>
          <p:nvPr/>
        </p:nvSpPr>
        <p:spPr>
          <a:xfrm>
            <a:off x="504764" y="1375772"/>
            <a:ext cx="1222920" cy="75708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Bk BT" panose="020B0502020204020303" pitchFamily="34" charset="0"/>
              </a:rPr>
              <a:t>Light source</a:t>
            </a:r>
            <a:endParaRPr lang="en-US" dirty="0">
              <a:latin typeface="Futura Bk BT" panose="020B0502020204020303" pitchFamily="34" charset="0"/>
            </a:endParaRPr>
          </a:p>
        </p:txBody>
      </p:sp>
      <p:cxnSp>
        <p:nvCxnSpPr>
          <p:cNvPr id="100" name="Connecteur droit 99"/>
          <p:cNvCxnSpPr/>
          <p:nvPr/>
        </p:nvCxnSpPr>
        <p:spPr>
          <a:xfrm flipV="1">
            <a:off x="1727683" y="1748544"/>
            <a:ext cx="415005" cy="3140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riangle isocèle 100"/>
          <p:cNvSpPr/>
          <p:nvPr/>
        </p:nvSpPr>
        <p:spPr>
          <a:xfrm rot="5400000">
            <a:off x="1770794" y="1694030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2" name="Connecteur droit 101"/>
          <p:cNvCxnSpPr/>
          <p:nvPr/>
        </p:nvCxnSpPr>
        <p:spPr>
          <a:xfrm flipH="1" flipV="1">
            <a:off x="3121695" y="2628375"/>
            <a:ext cx="1" cy="350125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riangle isocèle 102"/>
          <p:cNvSpPr/>
          <p:nvPr/>
        </p:nvSpPr>
        <p:spPr>
          <a:xfrm rot="10800000">
            <a:off x="3074797" y="2816933"/>
            <a:ext cx="93799" cy="1080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4" name="Groupe 103"/>
          <p:cNvGrpSpPr/>
          <p:nvPr/>
        </p:nvGrpSpPr>
        <p:grpSpPr>
          <a:xfrm>
            <a:off x="2971303" y="2974598"/>
            <a:ext cx="300784" cy="192635"/>
            <a:chOff x="3539395" y="4359600"/>
            <a:chExt cx="300784" cy="258054"/>
          </a:xfrm>
        </p:grpSpPr>
        <p:sp>
          <p:nvSpPr>
            <p:cNvPr id="105" name="Rectangle à coins arrondis 104"/>
            <p:cNvSpPr/>
            <p:nvPr/>
          </p:nvSpPr>
          <p:spPr>
            <a:xfrm>
              <a:off x="3539395" y="4406093"/>
              <a:ext cx="300784" cy="211561"/>
            </a:xfrm>
            <a:prstGeom prst="roundRect">
              <a:avLst/>
            </a:prstGeom>
            <a:gradFill flip="none" rotWithShape="1">
              <a:gsLst>
                <a:gs pos="0">
                  <a:srgbClr val="D27D00"/>
                </a:gs>
                <a:gs pos="100000">
                  <a:srgbClr val="6C4000"/>
                </a:gs>
              </a:gsLst>
              <a:lin ang="0" scaled="1"/>
              <a:tileRect/>
            </a:gra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à coins arrondis 105"/>
            <p:cNvSpPr/>
            <p:nvPr/>
          </p:nvSpPr>
          <p:spPr>
            <a:xfrm>
              <a:off x="3654908" y="4359600"/>
              <a:ext cx="69759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07" name="Connecteur droit 106"/>
          <p:cNvCxnSpPr>
            <a:endCxn id="90" idx="2"/>
          </p:cNvCxnSpPr>
          <p:nvPr/>
        </p:nvCxnSpPr>
        <p:spPr>
          <a:xfrm flipV="1">
            <a:off x="2231740" y="1748545"/>
            <a:ext cx="1584175" cy="7415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ZoneTexte 107"/>
          <p:cNvSpPr txBox="1"/>
          <p:nvPr/>
        </p:nvSpPr>
        <p:spPr>
          <a:xfrm>
            <a:off x="759927" y="936000"/>
            <a:ext cx="294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Polarization analysis system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1912286" y="2840735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utura Bk BT" panose="020B0502020204020303" pitchFamily="34" charset="0"/>
              </a:rPr>
              <a:t>Detector</a:t>
            </a:r>
            <a:endParaRPr lang="en-US" dirty="0">
              <a:latin typeface="Futura Bk BT" panose="020B0502020204020303" pitchFamily="34" charset="0"/>
            </a:endParaRPr>
          </a:p>
        </p:txBody>
      </p:sp>
      <p:sp>
        <p:nvSpPr>
          <p:cNvPr id="110" name="Rectangle à coins arrondis 109"/>
          <p:cNvSpPr/>
          <p:nvPr/>
        </p:nvSpPr>
        <p:spPr>
          <a:xfrm>
            <a:off x="1907704" y="1379065"/>
            <a:ext cx="784384" cy="753791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PSG</a:t>
            </a:r>
            <a:endParaRPr lang="en-US" sz="1600">
              <a:cs typeface="Arial" pitchFamily="34" charset="0"/>
            </a:endParaRPr>
          </a:p>
        </p:txBody>
      </p:sp>
      <p:sp>
        <p:nvSpPr>
          <p:cNvPr id="111" name="Rectangle à coins arrondis 110"/>
          <p:cNvSpPr/>
          <p:nvPr/>
        </p:nvSpPr>
        <p:spPr>
          <a:xfrm>
            <a:off x="2794669" y="2052589"/>
            <a:ext cx="652998" cy="676658"/>
          </a:xfrm>
          <a:prstGeom prst="roundRect">
            <a:avLst/>
          </a:prstGeom>
          <a:solidFill>
            <a:srgbClr val="303C18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cs typeface="Arial" pitchFamily="34" charset="0"/>
              </a:rPr>
              <a:t>PSA</a:t>
            </a:r>
            <a:endParaRPr lang="en-US" sz="1600"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5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0" name="Rectangle 9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5206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Existing techniques for polarimetric endoscopic characterizations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-31023" y="6218148"/>
            <a:ext cx="10073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Calibri" pitchFamily="34" charset="0"/>
              </a:rPr>
              <a:t>[3] </a:t>
            </a:r>
            <a:r>
              <a:rPr lang="en-US" sz="1400" b="1" smtClean="0">
                <a:latin typeface="Calibri" pitchFamily="34" charset="0"/>
              </a:rPr>
              <a:t>: </a:t>
            </a:r>
            <a:r>
              <a:rPr lang="en-US" sz="1400" b="1" i="1" smtClean="0">
                <a:latin typeface="Calibri" pitchFamily="34" charset="0"/>
              </a:rPr>
              <a:t>“</a:t>
            </a:r>
            <a:r>
              <a:rPr lang="en-US" sz="1400" b="1">
                <a:latin typeface="Calibri" pitchFamily="34" charset="0"/>
              </a:rPr>
              <a:t>Fiber-optic device for endoscopic polarization </a:t>
            </a:r>
            <a:r>
              <a:rPr lang="en-US" sz="1400" b="1" smtClean="0">
                <a:latin typeface="Calibri" pitchFamily="34" charset="0"/>
              </a:rPr>
              <a:t>imaging</a:t>
            </a:r>
            <a:r>
              <a:rPr lang="en-US" sz="1400" b="1" i="1" smtClean="0">
                <a:latin typeface="Calibri" pitchFamily="34" charset="0"/>
              </a:rPr>
              <a:t>”. </a:t>
            </a:r>
            <a:r>
              <a:rPr lang="en-US" sz="1400">
                <a:latin typeface="Calibri" pitchFamily="34" charset="0"/>
              </a:rPr>
              <a:t>J. Desroches </a:t>
            </a:r>
            <a:r>
              <a:rPr lang="en-US" sz="1400" i="1">
                <a:latin typeface="Calibri" pitchFamily="34" charset="0"/>
              </a:rPr>
              <a:t>et al</a:t>
            </a:r>
            <a:r>
              <a:rPr lang="en-US" sz="1400" smtClean="0">
                <a:latin typeface="Calibri" pitchFamily="34" charset="0"/>
              </a:rPr>
              <a:t>, </a:t>
            </a:r>
            <a:r>
              <a:rPr lang="en-US" sz="1400">
                <a:latin typeface="Calibri" pitchFamily="34" charset="0"/>
              </a:rPr>
              <a:t>Opt. Lett. 34, 3409-3411 (2009</a:t>
            </a:r>
            <a:r>
              <a:rPr lang="en-US" sz="1400" smtClean="0">
                <a:latin typeface="Calibri" pitchFamily="34" charset="0"/>
              </a:rPr>
              <a:t>)</a:t>
            </a:r>
          </a:p>
          <a:p>
            <a:r>
              <a:rPr lang="en-US" sz="1400" smtClean="0">
                <a:latin typeface="Calibri" pitchFamily="34" charset="0"/>
              </a:rPr>
              <a:t>[</a:t>
            </a:r>
            <a:r>
              <a:rPr lang="en-US" sz="1400" dirty="0">
                <a:latin typeface="Calibri" pitchFamily="34" charset="0"/>
              </a:rPr>
              <a:t>4</a:t>
            </a:r>
            <a:r>
              <a:rPr lang="en-US" sz="1400" smtClean="0">
                <a:latin typeface="Calibri" pitchFamily="34" charset="0"/>
              </a:rPr>
              <a:t>] : </a:t>
            </a:r>
            <a:r>
              <a:rPr lang="en-US" sz="1400" b="1" i="1" smtClean="0">
                <a:latin typeface="Calibri" pitchFamily="34" charset="0"/>
              </a:rPr>
              <a:t>“</a:t>
            </a:r>
            <a:r>
              <a:rPr lang="en-US" sz="1400" b="1">
                <a:latin typeface="Calibri" pitchFamily="34" charset="0"/>
              </a:rPr>
              <a:t>Depolarization Remote Sensing by Orthogonality Breaking</a:t>
            </a:r>
            <a:r>
              <a:rPr lang="en-US" sz="1400" b="1" i="1" smtClean="0">
                <a:latin typeface="Calibri" pitchFamily="34" charset="0"/>
              </a:rPr>
              <a:t>” .</a:t>
            </a:r>
            <a:r>
              <a:rPr lang="en-US" sz="1400">
                <a:latin typeface="Calibri" pitchFamily="34" charset="0"/>
              </a:rPr>
              <a:t> </a:t>
            </a:r>
            <a:r>
              <a:rPr lang="en-US" sz="1400" smtClean="0">
                <a:latin typeface="Calibri" pitchFamily="34" charset="0"/>
              </a:rPr>
              <a:t>J. </a:t>
            </a:r>
            <a:r>
              <a:rPr lang="en-US" sz="1400">
                <a:latin typeface="Calibri" pitchFamily="34" charset="0"/>
              </a:rPr>
              <a:t>Fade and </a:t>
            </a:r>
            <a:r>
              <a:rPr lang="en-US" sz="1400" smtClean="0">
                <a:latin typeface="Calibri" pitchFamily="34" charset="0"/>
              </a:rPr>
              <a:t>M. Alouini</a:t>
            </a:r>
            <a:r>
              <a:rPr lang="en-US" sz="1400" i="1" smtClean="0">
                <a:latin typeface="Calibri" pitchFamily="34" charset="0"/>
              </a:rPr>
              <a:t>, </a:t>
            </a:r>
            <a:r>
              <a:rPr lang="en-US" sz="1400">
                <a:latin typeface="Calibri" pitchFamily="34" charset="0"/>
              </a:rPr>
              <a:t>PRL 109, 043901 (</a:t>
            </a:r>
            <a:r>
              <a:rPr lang="en-US" sz="1400" smtClean="0">
                <a:latin typeface="Calibri" pitchFamily="34" charset="0"/>
              </a:rPr>
              <a:t>2012</a:t>
            </a:r>
            <a:r>
              <a:rPr lang="en-US" sz="1400">
                <a:latin typeface="Calibri" pitchFamily="34" charset="0"/>
              </a:rPr>
              <a:t>)</a:t>
            </a:r>
            <a:endParaRPr lang="en-US" sz="1400" smtClean="0">
              <a:latin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2438"/>
            <a:ext cx="3410495" cy="183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912723" y="4118113"/>
            <a:ext cx="52677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8000"/>
                </a:solidFill>
                <a:latin typeface="Futura Bk BT" panose="020B0502020204020303" pitchFamily="34" charset="0"/>
              </a:rPr>
              <a:t>Advantages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>
                <a:solidFill>
                  <a:srgbClr val="008000"/>
                </a:solidFill>
                <a:latin typeface="Futura Bk BT" panose="020B0502020204020303" pitchFamily="34" charset="0"/>
              </a:rPr>
              <a:t>Measurement insensitive to propagation in fiber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>
                <a:solidFill>
                  <a:srgbClr val="008000"/>
                </a:solidFill>
                <a:latin typeface="Futura Bk BT" panose="020B0502020204020303" pitchFamily="34" charset="0"/>
              </a:rPr>
              <a:t>No specific component is </a:t>
            </a:r>
            <a:r>
              <a:rPr lang="en-US" smtClean="0">
                <a:solidFill>
                  <a:srgbClr val="008000"/>
                </a:solidFill>
                <a:latin typeface="Futura Bk BT" panose="020B0502020204020303" pitchFamily="34" charset="0"/>
              </a:rPr>
              <a:t>needed near sample</a:t>
            </a:r>
            <a:endParaRPr lang="en-US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3707063" y="4216447"/>
            <a:ext cx="217491" cy="175022"/>
          </a:xfrm>
          <a:prstGeom prst="rightArrow">
            <a:avLst>
              <a:gd name="adj1" fmla="val 50000"/>
              <a:gd name="adj2" fmla="val 50513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8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5736" y="3631308"/>
            <a:ext cx="704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Futura Bk BT" pitchFamily="34" charset="0"/>
              </a:rPr>
              <a:t>Orthogonality breaking of two waves coming from a single laser [4]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: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Bk BT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12723" y="5036983"/>
            <a:ext cx="42771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B53A22"/>
                </a:solidFill>
                <a:latin typeface="Futura Bk BT" panose="020B0502020204020303" pitchFamily="34" charset="0"/>
              </a:rPr>
              <a:t>Drawback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>
                <a:solidFill>
                  <a:srgbClr val="B53A22"/>
                </a:solidFill>
                <a:latin typeface="Futura Bk BT" panose="020B0502020204020303" pitchFamily="34" charset="0"/>
              </a:rPr>
              <a:t>Both depolarization and diattenuation</a:t>
            </a:r>
          </a:p>
          <a:p>
            <a:r>
              <a:rPr lang="en-US">
                <a:solidFill>
                  <a:srgbClr val="B53A22"/>
                </a:solidFill>
                <a:latin typeface="Futura Bk BT" panose="020B0502020204020303" pitchFamily="34" charset="0"/>
              </a:rPr>
              <a:t> </a:t>
            </a:r>
            <a:r>
              <a:rPr lang="en-US" smtClean="0">
                <a:solidFill>
                  <a:srgbClr val="B53A22"/>
                </a:solidFill>
                <a:latin typeface="Futura Bk BT" panose="020B0502020204020303" pitchFamily="34" charset="0"/>
              </a:rPr>
              <a:t>    cause orthogonality breaking</a:t>
            </a:r>
            <a:endParaRPr lang="en-US">
              <a:solidFill>
                <a:srgbClr val="B53A22"/>
              </a:solidFill>
              <a:latin typeface="Futura Bk BT" panose="020B0502020204020303" pitchFamily="34" charset="0"/>
            </a:endParaRPr>
          </a:p>
          <a:p>
            <a:endParaRPr lang="en-US" smtClean="0">
              <a:solidFill>
                <a:srgbClr val="B53A22"/>
              </a:solidFill>
              <a:latin typeface="Futura Bk BT" panose="020B0502020204020303" pitchFamily="34" charset="0"/>
            </a:endParaRPr>
          </a:p>
        </p:txBody>
      </p:sp>
      <p:sp>
        <p:nvSpPr>
          <p:cNvPr id="29" name="Flèche droite 28"/>
          <p:cNvSpPr/>
          <p:nvPr/>
        </p:nvSpPr>
        <p:spPr>
          <a:xfrm>
            <a:off x="3695232" y="5157078"/>
            <a:ext cx="217491" cy="175022"/>
          </a:xfrm>
          <a:prstGeom prst="rightArrow">
            <a:avLst>
              <a:gd name="adj1" fmla="val 50000"/>
              <a:gd name="adj2" fmla="val 50513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B53A2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85736" y="635846"/>
            <a:ext cx="739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Futura Bk BT" pitchFamily="34" charset="0"/>
              </a:rPr>
              <a:t>Compensation of fiber birefringence by the use of a Faraday rotator [3]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: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Bk BT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15482"/>
            <a:ext cx="3422182" cy="243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3924554" y="1370776"/>
            <a:ext cx="4841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8000"/>
                </a:solidFill>
                <a:latin typeface="Futura Bk BT" panose="020B0502020204020303" pitchFamily="34" charset="0"/>
              </a:rPr>
              <a:t>Advantages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>
                <a:solidFill>
                  <a:srgbClr val="008000"/>
                </a:solidFill>
                <a:latin typeface="Futura Bk BT" panose="020B0502020204020303" pitchFamily="34" charset="0"/>
              </a:rPr>
              <a:t>Linear retardance measurement of samples</a:t>
            </a:r>
          </a:p>
        </p:txBody>
      </p:sp>
      <p:sp>
        <p:nvSpPr>
          <p:cNvPr id="33" name="Flèche droite 32"/>
          <p:cNvSpPr/>
          <p:nvPr/>
        </p:nvSpPr>
        <p:spPr>
          <a:xfrm>
            <a:off x="3718894" y="1469110"/>
            <a:ext cx="217491" cy="175022"/>
          </a:xfrm>
          <a:prstGeom prst="rightArrow">
            <a:avLst>
              <a:gd name="adj1" fmla="val 50000"/>
              <a:gd name="adj2" fmla="val 50513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8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24554" y="2289646"/>
            <a:ext cx="30989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B53A22"/>
                </a:solidFill>
                <a:latin typeface="Futura Bk BT" panose="020B0502020204020303" pitchFamily="34" charset="0"/>
              </a:rPr>
              <a:t>Drawback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>
                <a:solidFill>
                  <a:srgbClr val="B53A22"/>
                </a:solidFill>
                <a:latin typeface="Futura Bk BT" panose="020B0502020204020303" pitchFamily="34" charset="0"/>
              </a:rPr>
              <a:t>Measurement can be slow</a:t>
            </a:r>
            <a:endParaRPr lang="en-US">
              <a:solidFill>
                <a:srgbClr val="B53A22"/>
              </a:solidFill>
              <a:latin typeface="Futura Bk BT" panose="020B0502020204020303" pitchFamily="34" charset="0"/>
            </a:endParaRPr>
          </a:p>
          <a:p>
            <a:endParaRPr lang="en-US" smtClean="0">
              <a:solidFill>
                <a:srgbClr val="B53A22"/>
              </a:solidFill>
              <a:latin typeface="Futura Bk BT" panose="020B0502020204020303" pitchFamily="34" charset="0"/>
            </a:endParaRPr>
          </a:p>
        </p:txBody>
      </p:sp>
      <p:sp>
        <p:nvSpPr>
          <p:cNvPr id="35" name="Flèche droite 34"/>
          <p:cNvSpPr/>
          <p:nvPr/>
        </p:nvSpPr>
        <p:spPr>
          <a:xfrm>
            <a:off x="3707063" y="2409741"/>
            <a:ext cx="217491" cy="175022"/>
          </a:xfrm>
          <a:prstGeom prst="rightArrow">
            <a:avLst>
              <a:gd name="adj1" fmla="val 50000"/>
              <a:gd name="adj2" fmla="val 50513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B53A2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6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3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0" name="Rectangle 9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-31024" y="6429625"/>
            <a:ext cx="10073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Calibri" pitchFamily="34" charset="0"/>
              </a:rPr>
              <a:t>[5] : </a:t>
            </a:r>
            <a:r>
              <a:rPr lang="en-US" sz="1400" b="1" smtClean="0">
                <a:latin typeface="Calibri" pitchFamily="34" charset="0"/>
              </a:rPr>
              <a:t>“Narrow band 3x3 Mueller polarimetric endoscopy”</a:t>
            </a:r>
            <a:r>
              <a:rPr lang="en-US" sz="1400" smtClean="0">
                <a:latin typeface="Calibri" pitchFamily="34" charset="0"/>
              </a:rPr>
              <a:t>. Ji Qo </a:t>
            </a:r>
            <a:r>
              <a:rPr lang="en-US" sz="1400" i="1" smtClean="0">
                <a:latin typeface="Calibri" pitchFamily="34" charset="0"/>
              </a:rPr>
              <a:t>et al</a:t>
            </a:r>
            <a:r>
              <a:rPr lang="en-US" sz="1400" smtClean="0">
                <a:latin typeface="Calibri" pitchFamily="34" charset="0"/>
              </a:rPr>
              <a:t>, Opt. Express, 14, 2433-2449 (2013)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6" y="1574094"/>
            <a:ext cx="4999866" cy="178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691680" y="764704"/>
            <a:ext cx="5603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Futura Bk BT" pitchFamily="34" charset="0"/>
              </a:rPr>
              <a:t>Polarimetric analysis through a rigid laparoscope [5]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: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Bk B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21689"/>
            <a:ext cx="32289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139370" y="1316616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Futura Bk BT" pitchFamily="34" charset="0"/>
              </a:rPr>
              <a:t>Rat abdomen</a:t>
            </a:r>
            <a:endParaRPr lang="en-US">
              <a:latin typeface="Futura Bk BT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402024" y="309951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Futura Bk BT" pitchFamily="34" charset="0"/>
              </a:rPr>
              <a:t>Raw image</a:t>
            </a:r>
            <a:endParaRPr lang="en-US">
              <a:latin typeface="Futura Bk BT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41645" y="3099514"/>
            <a:ext cx="1664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Futura Bk BT" pitchFamily="34" charset="0"/>
              </a:rPr>
              <a:t>Depolarization</a:t>
            </a:r>
          </a:p>
          <a:p>
            <a:pPr algn="ctr"/>
            <a:r>
              <a:rPr lang="en-US" smtClean="0">
                <a:latin typeface="Futura Bk BT" pitchFamily="34" charset="0"/>
              </a:rPr>
              <a:t>image</a:t>
            </a:r>
            <a:endParaRPr lang="en-US">
              <a:latin typeface="Futura Bk B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50968" y="3728696"/>
            <a:ext cx="39869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8000"/>
                </a:solidFill>
                <a:latin typeface="Futura Bk BT" panose="020B0502020204020303" pitchFamily="34" charset="0"/>
              </a:rPr>
              <a:t>Advantages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>
                <a:solidFill>
                  <a:srgbClr val="008000"/>
                </a:solidFill>
                <a:latin typeface="Futura Bk BT" panose="020B0502020204020303" pitchFamily="34" charset="0"/>
              </a:rPr>
              <a:t>Large field of view (5,5 x 5,5cm)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>
                <a:solidFill>
                  <a:srgbClr val="008000"/>
                </a:solidFill>
                <a:latin typeface="Futura Bk BT" panose="020B0502020204020303" pitchFamily="34" charset="0"/>
              </a:rPr>
              <a:t>Avoid complicated miniaturizations</a:t>
            </a:r>
            <a:endParaRPr lang="en-US" dirty="0" smtClean="0">
              <a:solidFill>
                <a:srgbClr val="008000"/>
              </a:solidFill>
              <a:latin typeface="Futura Bk BT" panose="020B05020202040203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50968" y="4830251"/>
            <a:ext cx="570540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B53A22"/>
                </a:solidFill>
                <a:latin typeface="Futura Bk BT" panose="020B0502020204020303" pitchFamily="34" charset="0"/>
              </a:rPr>
              <a:t>Drawbacks :</a:t>
            </a:r>
            <a:endParaRPr lang="en-US">
              <a:solidFill>
                <a:srgbClr val="B53A22"/>
              </a:solidFill>
              <a:latin typeface="Futura Bk BT" panose="020B0502020204020303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>
                <a:solidFill>
                  <a:srgbClr val="AA4018"/>
                </a:solidFill>
                <a:latin typeface="Futura Bk BT" pitchFamily="34" charset="0"/>
              </a:rPr>
              <a:t>PSG states generated by rotation of the laparoscope</a:t>
            </a:r>
            <a:endParaRPr lang="fr-FR">
              <a:solidFill>
                <a:srgbClr val="AA4018"/>
              </a:solidFill>
              <a:latin typeface="Futura Bk BT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>
                <a:solidFill>
                  <a:srgbClr val="AA4018"/>
                </a:solidFill>
                <a:latin typeface="Futura Bk BT" pitchFamily="34" charset="0"/>
              </a:rPr>
              <a:t>Spatial </a:t>
            </a:r>
            <a:r>
              <a:rPr lang="en-US" smtClean="0">
                <a:solidFill>
                  <a:srgbClr val="AA4018"/>
                </a:solidFill>
                <a:latin typeface="Futura Bk BT" pitchFamily="34" charset="0"/>
              </a:rPr>
              <a:t>stability problems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mtClean="0">
                <a:solidFill>
                  <a:srgbClr val="AA4018"/>
                </a:solidFill>
                <a:latin typeface="Futura Bk BT" pitchFamily="34" charset="0"/>
              </a:rPr>
              <a:t>3x3 Mueller matrices obtained</a:t>
            </a:r>
            <a:endParaRPr lang="fr-FR">
              <a:solidFill>
                <a:srgbClr val="AA4018"/>
              </a:solidFill>
              <a:latin typeface="Futura Bk BT" pitchFamily="34" charset="0"/>
            </a:endParaRPr>
          </a:p>
          <a:p>
            <a:endParaRPr lang="en-US" smtClean="0">
              <a:solidFill>
                <a:srgbClr val="B53A22"/>
              </a:solidFill>
              <a:latin typeface="Futura Bk BT" panose="020B0502020204020303" pitchFamily="34" charset="0"/>
            </a:endParaRPr>
          </a:p>
        </p:txBody>
      </p:sp>
      <p:sp>
        <p:nvSpPr>
          <p:cNvPr id="22" name="Flèche droite 21"/>
          <p:cNvSpPr/>
          <p:nvPr/>
        </p:nvSpPr>
        <p:spPr>
          <a:xfrm>
            <a:off x="2033477" y="4950346"/>
            <a:ext cx="217491" cy="175022"/>
          </a:xfrm>
          <a:prstGeom prst="rightArrow">
            <a:avLst>
              <a:gd name="adj1" fmla="val 50000"/>
              <a:gd name="adj2" fmla="val 50513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B53A2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23" name="Flèche droite 22"/>
          <p:cNvSpPr/>
          <p:nvPr/>
        </p:nvSpPr>
        <p:spPr>
          <a:xfrm>
            <a:off x="2045308" y="3827030"/>
            <a:ext cx="217491" cy="175022"/>
          </a:xfrm>
          <a:prstGeom prst="rightArrow">
            <a:avLst>
              <a:gd name="adj1" fmla="val 50000"/>
              <a:gd name="adj2" fmla="val 50513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8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 Bk BT" panose="020B0502020204020303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5736" y="44624"/>
            <a:ext cx="5500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Existing techniques to do polarimetric endoscopic characterizations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7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9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1" name="Rectangle 10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Summary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3528" y="1654090"/>
            <a:ext cx="70968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latin typeface="Futura Bk BT" pitchFamily="34" charset="0"/>
              </a:rPr>
              <a:t>How to find Mueller matrix of a sample through an optical fiber ?</a:t>
            </a:r>
          </a:p>
          <a:p>
            <a:endParaRPr lang="en-US" dirty="0" smtClean="0">
              <a:latin typeface="Futura Bk BT" pitchFamily="34" charset="0"/>
            </a:endParaRPr>
          </a:p>
          <a:p>
            <a:r>
              <a:rPr lang="en-US" dirty="0" smtClean="0">
                <a:latin typeface="Futura Bk BT" pitchFamily="34" charset="0"/>
              </a:rPr>
              <a:t>2)  </a:t>
            </a:r>
            <a:r>
              <a:rPr lang="en-US" dirty="0" err="1" smtClean="0">
                <a:latin typeface="Futura Bk BT" pitchFamily="34" charset="0"/>
              </a:rPr>
              <a:t>Polarimetric</a:t>
            </a:r>
            <a:r>
              <a:rPr lang="en-US" dirty="0" smtClean="0">
                <a:latin typeface="Futura Bk BT" pitchFamily="34" charset="0"/>
              </a:rPr>
              <a:t> characteristics measurements of calibrated samples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Polarimetric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characteristics measurement of a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waveplate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Futura Bk BT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phase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retardance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diattenuation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3528" y="3778897"/>
            <a:ext cx="81854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>
                <a:latin typeface="Futura Bk BT" pitchFamily="34" charset="0"/>
              </a:rPr>
              <a:t>Polarimetric characteristics measurement of a linear retarder associated with</a:t>
            </a:r>
          </a:p>
          <a:p>
            <a:r>
              <a:rPr lang="en-US">
                <a:latin typeface="Futura Bk BT" pitchFamily="34" charset="0"/>
              </a:rPr>
              <a:t>     a linear </a:t>
            </a:r>
            <a:r>
              <a:rPr lang="en-US" smtClean="0">
                <a:latin typeface="Futura Bk BT" pitchFamily="34" charset="0"/>
              </a:rPr>
              <a:t>diattenuator</a:t>
            </a:r>
          </a:p>
          <a:p>
            <a:endParaRPr lang="en-US" smtClean="0">
              <a:latin typeface="Futura Bk BT" pitchFamily="34" charset="0"/>
            </a:endParaRPr>
          </a:p>
          <a:p>
            <a:r>
              <a:rPr lang="en-US" smtClean="0">
                <a:latin typeface="Futura Bk BT" pitchFamily="34" charset="0"/>
              </a:rPr>
              <a:t>4)  Alternative technique to avoid fiber contribution </a:t>
            </a:r>
            <a:endParaRPr lang="en-US">
              <a:latin typeface="Futura Bk BT" pitchFamily="34" charset="0"/>
            </a:endParaRPr>
          </a:p>
          <a:p>
            <a:endParaRPr lang="en-US" smtClean="0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5</a:t>
            </a:r>
            <a:r>
              <a:rPr lang="en-US" smtClean="0">
                <a:latin typeface="Futura Bk BT" pitchFamily="34" charset="0"/>
              </a:rPr>
              <a:t>)  Conclusion</a:t>
            </a:r>
          </a:p>
          <a:p>
            <a:r>
              <a:rPr lang="en-US">
                <a:latin typeface="Futura Bk BT" pitchFamily="34" charset="0"/>
              </a:rPr>
              <a:t> </a:t>
            </a:r>
            <a:r>
              <a:rPr lang="en-US" smtClean="0">
                <a:latin typeface="Futura Bk BT" pitchFamily="34" charset="0"/>
              </a:rPr>
              <a:t> </a:t>
            </a:r>
            <a:endParaRPr lang="en-US">
              <a:latin typeface="Futura Bk BT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8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8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1893"/>
            <a:ext cx="9144000" cy="633953"/>
            <a:chOff x="0" y="1893"/>
            <a:chExt cx="9144000" cy="633953"/>
          </a:xfrm>
        </p:grpSpPr>
        <p:sp>
          <p:nvSpPr>
            <p:cNvPr id="11" name="Rectangle 10"/>
            <p:cNvSpPr/>
            <p:nvPr/>
          </p:nvSpPr>
          <p:spPr>
            <a:xfrm>
              <a:off x="0" y="1893"/>
              <a:ext cx="914400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419822"/>
              <a:ext cx="9144000" cy="216024"/>
            </a:xfrm>
            <a:prstGeom prst="rect">
              <a:avLst/>
            </a:prstGeom>
            <a:gradFill>
              <a:gsLst>
                <a:gs pos="0">
                  <a:srgbClr val="005A7A"/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008" y="6749988"/>
            <a:ext cx="9159280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5736" y="44624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B0F0"/>
                </a:solidFill>
                <a:latin typeface="Futura Bk BT" pitchFamily="34" charset="0"/>
              </a:rPr>
              <a:t>Summary</a:t>
            </a:r>
            <a:endParaRPr lang="en-US" sz="1400" dirty="0">
              <a:solidFill>
                <a:srgbClr val="00B0F0"/>
              </a:solidFill>
              <a:latin typeface="Futura Bk BT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3528" y="1654090"/>
            <a:ext cx="70968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rgbClr val="008000"/>
                </a:solidFill>
                <a:latin typeface="Futura Bk BT" pitchFamily="34" charset="0"/>
              </a:rPr>
              <a:t>How to find Mueller matrix of a sample through an optical fiber ?</a:t>
            </a:r>
          </a:p>
          <a:p>
            <a:endParaRPr lang="en-US" dirty="0" smtClean="0">
              <a:latin typeface="Futura Bk BT" pitchFamily="34" charset="0"/>
            </a:endParaRPr>
          </a:p>
          <a:p>
            <a:r>
              <a:rPr lang="en-US" dirty="0" smtClean="0">
                <a:latin typeface="Futura Bk BT" pitchFamily="34" charset="0"/>
              </a:rPr>
              <a:t>2)  </a:t>
            </a:r>
            <a:r>
              <a:rPr lang="en-US" dirty="0" err="1" smtClean="0">
                <a:latin typeface="Futura Bk BT" pitchFamily="34" charset="0"/>
              </a:rPr>
              <a:t>Polarimetric</a:t>
            </a:r>
            <a:r>
              <a:rPr lang="en-US" dirty="0" smtClean="0">
                <a:latin typeface="Futura Bk BT" pitchFamily="34" charset="0"/>
              </a:rPr>
              <a:t> characteristics measurements of calibrated samples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Polarimetric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characteristics measurement of a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waveplate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Futura Bk BT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phase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retardance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Linear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diattenuation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itchFamily="34" charset="0"/>
              </a:rPr>
              <a:t> measurement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3528" y="3778897"/>
            <a:ext cx="81854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>
                <a:latin typeface="Futura Bk BT" pitchFamily="34" charset="0"/>
              </a:rPr>
              <a:t>Polarimetric characteristics measurement of a linear retarder associated with</a:t>
            </a:r>
          </a:p>
          <a:p>
            <a:r>
              <a:rPr lang="en-US">
                <a:latin typeface="Futura Bk BT" pitchFamily="34" charset="0"/>
              </a:rPr>
              <a:t>     a linear diattenuator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4)  Alternative technique to avoid fiber contribution </a:t>
            </a:r>
          </a:p>
          <a:p>
            <a:endParaRPr lang="en-US">
              <a:latin typeface="Futura Bk BT" pitchFamily="34" charset="0"/>
            </a:endParaRPr>
          </a:p>
          <a:p>
            <a:r>
              <a:rPr lang="en-US">
                <a:latin typeface="Futura Bk BT" pitchFamily="34" charset="0"/>
              </a:rPr>
              <a:t>5)  Conclusion</a:t>
            </a:r>
          </a:p>
          <a:p>
            <a:r>
              <a:rPr lang="en-US" smtClean="0">
                <a:latin typeface="Futura Bk BT" pitchFamily="34" charset="0"/>
              </a:rPr>
              <a:t>  </a:t>
            </a:r>
            <a:endParaRPr lang="en-US">
              <a:latin typeface="Futura Bk BT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1126-ED21-49D1-8BF1-9F860E9C9174}" type="slidenum">
              <a:rPr lang="en-US" smtClean="0"/>
              <a:pPr/>
              <a:t>9</a:t>
            </a:fld>
            <a:r>
              <a:rPr lang="en-US" smtClean="0"/>
              <a:t>/30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4881</TotalTime>
  <Words>1928</Words>
  <Application>Microsoft Office PowerPoint</Application>
  <PresentationFormat>Affichage à l'écran (4:3)</PresentationFormat>
  <Paragraphs>515</Paragraphs>
  <Slides>30</Slides>
  <Notes>22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VIZET Jeremy</dc:creator>
  <cp:lastModifiedBy>VIZET Jeremy</cp:lastModifiedBy>
  <cp:revision>222</cp:revision>
  <dcterms:created xsi:type="dcterms:W3CDTF">2014-03-07T12:07:26Z</dcterms:created>
  <dcterms:modified xsi:type="dcterms:W3CDTF">2014-04-09T11:43:39Z</dcterms:modified>
</cp:coreProperties>
</file>